
<file path=[Content_Types].xml><?xml version="1.0" encoding="utf-8"?>
<Types xmlns="http://schemas.openxmlformats.org/package/2006/content-types">
  <Default Extension="jpeg" ContentType="image/jpeg"/>
  <Default Extension="emf" ContentType="image/x-emf"/>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4" r:id="rId2"/>
    <p:sldId id="263" r:id="rId3"/>
    <p:sldId id="277" r:id="rId4"/>
    <p:sldId id="274" r:id="rId5"/>
    <p:sldId id="275" r:id="rId6"/>
    <p:sldId id="276" r:id="rId7"/>
    <p:sldId id="257" r:id="rId8"/>
    <p:sldId id="258" r:id="rId9"/>
    <p:sldId id="259" r:id="rId10"/>
    <p:sldId id="273" r:id="rId11"/>
    <p:sldId id="278" r:id="rId12"/>
    <p:sldId id="279" r:id="rId13"/>
    <p:sldId id="280" r:id="rId14"/>
    <p:sldId id="281" r:id="rId15"/>
    <p:sldId id="282" r:id="rId16"/>
    <p:sldId id="283" r:id="rId17"/>
    <p:sldId id="284" r:id="rId18"/>
    <p:sldId id="285" r:id="rId19"/>
    <p:sldId id="272" r:id="rId20"/>
  </p:sldIdLst>
  <p:sldSz cx="9144000" cy="6858000" type="screen4x3"/>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70" d="100"/>
          <a:sy n="70" d="100"/>
        </p:scale>
        <p:origin x="-1386" y="-6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MX"/>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MX"/>
          </a:p>
        </p:txBody>
      </p:sp>
      <p:sp>
        <p:nvSpPr>
          <p:cNvPr id="4" name="3 Marcador de fecha"/>
          <p:cNvSpPr>
            <a:spLocks noGrp="1"/>
          </p:cNvSpPr>
          <p:nvPr>
            <p:ph type="dt" sz="half" idx="10"/>
          </p:nvPr>
        </p:nvSpPr>
        <p:spPr/>
        <p:txBody>
          <a:bodyPr/>
          <a:lstStyle/>
          <a:p>
            <a:fld id="{0F965E5B-F914-4429-9E33-7456EC1E740A}" type="datetimeFigureOut">
              <a:rPr lang="es-MX" smtClean="0"/>
              <a:pPr/>
              <a:t>20/03/2014</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555A63E0-4293-409F-A9B5-609CD89B83B8}" type="slidenum">
              <a:rPr lang="es-MX" smtClean="0"/>
              <a:pPr/>
              <a:t>‹Nº›</a:t>
            </a:fld>
            <a:endParaRPr lang="es-MX"/>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0F965E5B-F914-4429-9E33-7456EC1E740A}" type="datetimeFigureOut">
              <a:rPr lang="es-MX" smtClean="0"/>
              <a:pPr/>
              <a:t>20/03/2014</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555A63E0-4293-409F-A9B5-609CD89B83B8}" type="slidenum">
              <a:rPr lang="es-MX" smtClean="0"/>
              <a:pPr/>
              <a:t>‹Nº›</a:t>
            </a:fld>
            <a:endParaRPr lang="es-MX"/>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0F965E5B-F914-4429-9E33-7456EC1E740A}" type="datetimeFigureOut">
              <a:rPr lang="es-MX" smtClean="0"/>
              <a:pPr/>
              <a:t>20/03/2014</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555A63E0-4293-409F-A9B5-609CD89B83B8}" type="slidenum">
              <a:rPr lang="es-MX" smtClean="0"/>
              <a:pPr/>
              <a:t>‹Nº›</a:t>
            </a:fld>
            <a:endParaRPr lang="es-MX"/>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0F965E5B-F914-4429-9E33-7456EC1E740A}" type="datetimeFigureOut">
              <a:rPr lang="es-MX" smtClean="0"/>
              <a:pPr/>
              <a:t>20/03/2014</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555A63E0-4293-409F-A9B5-609CD89B83B8}" type="slidenum">
              <a:rPr lang="es-MX" smtClean="0"/>
              <a:pPr/>
              <a:t>‹Nº›</a:t>
            </a:fld>
            <a:endParaRPr lang="es-MX"/>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0F965E5B-F914-4429-9E33-7456EC1E740A}" type="datetimeFigureOut">
              <a:rPr lang="es-MX" smtClean="0"/>
              <a:pPr/>
              <a:t>20/03/2014</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555A63E0-4293-409F-A9B5-609CD89B83B8}" type="slidenum">
              <a:rPr lang="es-MX" smtClean="0"/>
              <a:pPr/>
              <a:t>‹Nº›</a:t>
            </a:fld>
            <a:endParaRPr lang="es-MX"/>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fecha"/>
          <p:cNvSpPr>
            <a:spLocks noGrp="1"/>
          </p:cNvSpPr>
          <p:nvPr>
            <p:ph type="dt" sz="half" idx="10"/>
          </p:nvPr>
        </p:nvSpPr>
        <p:spPr/>
        <p:txBody>
          <a:bodyPr/>
          <a:lstStyle/>
          <a:p>
            <a:fld id="{0F965E5B-F914-4429-9E33-7456EC1E740A}" type="datetimeFigureOut">
              <a:rPr lang="es-MX" smtClean="0"/>
              <a:pPr/>
              <a:t>20/03/2014</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555A63E0-4293-409F-A9B5-609CD89B83B8}" type="slidenum">
              <a:rPr lang="es-MX" smtClean="0"/>
              <a:pPr/>
              <a:t>‹Nº›</a:t>
            </a:fld>
            <a:endParaRPr lang="es-MX"/>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7" name="6 Marcador de fecha"/>
          <p:cNvSpPr>
            <a:spLocks noGrp="1"/>
          </p:cNvSpPr>
          <p:nvPr>
            <p:ph type="dt" sz="half" idx="10"/>
          </p:nvPr>
        </p:nvSpPr>
        <p:spPr/>
        <p:txBody>
          <a:bodyPr/>
          <a:lstStyle/>
          <a:p>
            <a:fld id="{0F965E5B-F914-4429-9E33-7456EC1E740A}" type="datetimeFigureOut">
              <a:rPr lang="es-MX" smtClean="0"/>
              <a:pPr/>
              <a:t>20/03/2014</a:t>
            </a:fld>
            <a:endParaRPr lang="es-MX"/>
          </a:p>
        </p:txBody>
      </p:sp>
      <p:sp>
        <p:nvSpPr>
          <p:cNvPr id="8" name="7 Marcador de pie de página"/>
          <p:cNvSpPr>
            <a:spLocks noGrp="1"/>
          </p:cNvSpPr>
          <p:nvPr>
            <p:ph type="ftr" sz="quarter" idx="11"/>
          </p:nvPr>
        </p:nvSpPr>
        <p:spPr/>
        <p:txBody>
          <a:bodyPr/>
          <a:lstStyle/>
          <a:p>
            <a:endParaRPr lang="es-MX"/>
          </a:p>
        </p:txBody>
      </p:sp>
      <p:sp>
        <p:nvSpPr>
          <p:cNvPr id="9" name="8 Marcador de número de diapositiva"/>
          <p:cNvSpPr>
            <a:spLocks noGrp="1"/>
          </p:cNvSpPr>
          <p:nvPr>
            <p:ph type="sldNum" sz="quarter" idx="12"/>
          </p:nvPr>
        </p:nvSpPr>
        <p:spPr/>
        <p:txBody>
          <a:bodyPr/>
          <a:lstStyle/>
          <a:p>
            <a:fld id="{555A63E0-4293-409F-A9B5-609CD89B83B8}" type="slidenum">
              <a:rPr lang="es-MX" smtClean="0"/>
              <a:pPr/>
              <a:t>‹Nº›</a:t>
            </a:fld>
            <a:endParaRPr lang="es-MX"/>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fecha"/>
          <p:cNvSpPr>
            <a:spLocks noGrp="1"/>
          </p:cNvSpPr>
          <p:nvPr>
            <p:ph type="dt" sz="half" idx="10"/>
          </p:nvPr>
        </p:nvSpPr>
        <p:spPr/>
        <p:txBody>
          <a:bodyPr/>
          <a:lstStyle/>
          <a:p>
            <a:fld id="{0F965E5B-F914-4429-9E33-7456EC1E740A}" type="datetimeFigureOut">
              <a:rPr lang="es-MX" smtClean="0"/>
              <a:pPr/>
              <a:t>20/03/2014</a:t>
            </a:fld>
            <a:endParaRPr lang="es-MX"/>
          </a:p>
        </p:txBody>
      </p:sp>
      <p:sp>
        <p:nvSpPr>
          <p:cNvPr id="4" name="3 Marcador de pie de página"/>
          <p:cNvSpPr>
            <a:spLocks noGrp="1"/>
          </p:cNvSpPr>
          <p:nvPr>
            <p:ph type="ftr" sz="quarter" idx="11"/>
          </p:nvPr>
        </p:nvSpPr>
        <p:spPr/>
        <p:txBody>
          <a:bodyPr/>
          <a:lstStyle/>
          <a:p>
            <a:endParaRPr lang="es-MX"/>
          </a:p>
        </p:txBody>
      </p:sp>
      <p:sp>
        <p:nvSpPr>
          <p:cNvPr id="5" name="4 Marcador de número de diapositiva"/>
          <p:cNvSpPr>
            <a:spLocks noGrp="1"/>
          </p:cNvSpPr>
          <p:nvPr>
            <p:ph type="sldNum" sz="quarter" idx="12"/>
          </p:nvPr>
        </p:nvSpPr>
        <p:spPr/>
        <p:txBody>
          <a:bodyPr/>
          <a:lstStyle/>
          <a:p>
            <a:fld id="{555A63E0-4293-409F-A9B5-609CD89B83B8}" type="slidenum">
              <a:rPr lang="es-MX" smtClean="0"/>
              <a:pPr/>
              <a:t>‹Nº›</a:t>
            </a:fld>
            <a:endParaRPr lang="es-MX"/>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0F965E5B-F914-4429-9E33-7456EC1E740A}" type="datetimeFigureOut">
              <a:rPr lang="es-MX" smtClean="0"/>
              <a:pPr/>
              <a:t>20/03/2014</a:t>
            </a:fld>
            <a:endParaRPr lang="es-MX"/>
          </a:p>
        </p:txBody>
      </p:sp>
      <p:sp>
        <p:nvSpPr>
          <p:cNvPr id="3" name="2 Marcador de pie de página"/>
          <p:cNvSpPr>
            <a:spLocks noGrp="1"/>
          </p:cNvSpPr>
          <p:nvPr>
            <p:ph type="ftr" sz="quarter" idx="11"/>
          </p:nvPr>
        </p:nvSpPr>
        <p:spPr/>
        <p:txBody>
          <a:bodyPr/>
          <a:lstStyle/>
          <a:p>
            <a:endParaRPr lang="es-MX"/>
          </a:p>
        </p:txBody>
      </p:sp>
      <p:sp>
        <p:nvSpPr>
          <p:cNvPr id="4" name="3 Marcador de número de diapositiva"/>
          <p:cNvSpPr>
            <a:spLocks noGrp="1"/>
          </p:cNvSpPr>
          <p:nvPr>
            <p:ph type="sldNum" sz="quarter" idx="12"/>
          </p:nvPr>
        </p:nvSpPr>
        <p:spPr/>
        <p:txBody>
          <a:bodyPr/>
          <a:lstStyle/>
          <a:p>
            <a:fld id="{555A63E0-4293-409F-A9B5-609CD89B83B8}" type="slidenum">
              <a:rPr lang="es-MX" smtClean="0"/>
              <a:pPr/>
              <a:t>‹Nº›</a:t>
            </a:fld>
            <a:endParaRPr lang="es-MX"/>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MX"/>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0F965E5B-F914-4429-9E33-7456EC1E740A}" type="datetimeFigureOut">
              <a:rPr lang="es-MX" smtClean="0"/>
              <a:pPr/>
              <a:t>20/03/2014</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555A63E0-4293-409F-A9B5-609CD89B83B8}" type="slidenum">
              <a:rPr lang="es-MX" smtClean="0"/>
              <a:pPr/>
              <a:t>‹Nº›</a:t>
            </a:fld>
            <a:endParaRPr lang="es-MX"/>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MX"/>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0F965E5B-F914-4429-9E33-7456EC1E740A}" type="datetimeFigureOut">
              <a:rPr lang="es-MX" smtClean="0"/>
              <a:pPr/>
              <a:t>20/03/2014</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555A63E0-4293-409F-A9B5-609CD89B83B8}" type="slidenum">
              <a:rPr lang="es-MX" smtClean="0"/>
              <a:pPr/>
              <a:t>‹Nº›</a:t>
            </a:fld>
            <a:endParaRPr lang="es-MX"/>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F965E5B-F914-4429-9E33-7456EC1E740A}" type="datetimeFigureOut">
              <a:rPr lang="es-MX" smtClean="0"/>
              <a:pPr/>
              <a:t>20/03/2014</a:t>
            </a:fld>
            <a:endParaRPr lang="es-MX"/>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55A63E0-4293-409F-A9B5-609CD89B83B8}" type="slidenum">
              <a:rPr lang="es-MX" smtClean="0"/>
              <a:pPr/>
              <a:t>‹Nº›</a:t>
            </a:fld>
            <a:endParaRPr lang="es-MX"/>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bg1">
                <a:tint val="40000"/>
                <a:satMod val="350000"/>
              </a:schemeClr>
            </a:gs>
            <a:gs pos="40000">
              <a:schemeClr val="bg1">
                <a:tint val="45000"/>
                <a:shade val="99000"/>
                <a:satMod val="350000"/>
              </a:schemeClr>
            </a:gs>
            <a:gs pos="100000">
              <a:schemeClr val="bg1">
                <a:shade val="20000"/>
                <a:satMod val="255000"/>
              </a:schemeClr>
            </a:gs>
          </a:gsLst>
          <a:lin ang="5400000" scaled="1"/>
          <a:tileRect/>
        </a:gradFill>
        <a:effectLst/>
      </p:bgPr>
    </p:bg>
    <p:spTree>
      <p:nvGrpSpPr>
        <p:cNvPr id="1" name=""/>
        <p:cNvGrpSpPr/>
        <p:nvPr/>
      </p:nvGrpSpPr>
      <p:grpSpPr>
        <a:xfrm>
          <a:off x="0" y="0"/>
          <a:ext cx="0" cy="0"/>
          <a:chOff x="0" y="0"/>
          <a:chExt cx="0" cy="0"/>
        </a:xfrm>
      </p:grpSpPr>
      <p:pic>
        <p:nvPicPr>
          <p:cNvPr id="4" name="6 Imagen" descr="LOGO JPG.jpg"/>
          <p:cNvPicPr/>
          <p:nvPr/>
        </p:nvPicPr>
        <p:blipFill>
          <a:blip r:embed="rId2" cstate="print"/>
          <a:srcRect l="34974" t="22000" r="34137" b="26320"/>
          <a:stretch>
            <a:fillRect/>
          </a:stretch>
        </p:blipFill>
        <p:spPr>
          <a:xfrm>
            <a:off x="8244408" y="404664"/>
            <a:ext cx="676906" cy="887342"/>
          </a:xfrm>
          <a:prstGeom prst="rect">
            <a:avLst/>
          </a:prstGeom>
        </p:spPr>
      </p:pic>
      <p:pic>
        <p:nvPicPr>
          <p:cNvPr id="11266" name="Picture 2" descr="Logo UAEH"/>
          <p:cNvPicPr>
            <a:picLocks noChangeAspect="1" noChangeArrowheads="1"/>
          </p:cNvPicPr>
          <p:nvPr/>
        </p:nvPicPr>
        <p:blipFill>
          <a:blip r:embed="rId3" cstate="print"/>
          <a:srcRect/>
          <a:stretch>
            <a:fillRect/>
          </a:stretch>
        </p:blipFill>
        <p:spPr bwMode="auto">
          <a:xfrm>
            <a:off x="179512" y="260648"/>
            <a:ext cx="1163766" cy="1440160"/>
          </a:xfrm>
          <a:prstGeom prst="rect">
            <a:avLst/>
          </a:prstGeom>
          <a:noFill/>
        </p:spPr>
      </p:pic>
      <p:sp>
        <p:nvSpPr>
          <p:cNvPr id="6" name="5 CuadroTexto"/>
          <p:cNvSpPr txBox="1"/>
          <p:nvPr/>
        </p:nvSpPr>
        <p:spPr>
          <a:xfrm>
            <a:off x="1475656" y="548680"/>
            <a:ext cx="6624736" cy="1184940"/>
          </a:xfrm>
          <a:prstGeom prst="rect">
            <a:avLst/>
          </a:prstGeom>
          <a:noFill/>
        </p:spPr>
        <p:txBody>
          <a:bodyPr wrap="square" rtlCol="0">
            <a:spAutoFit/>
          </a:bodyPr>
          <a:lstStyle/>
          <a:p>
            <a:pPr algn="ctr"/>
            <a:r>
              <a:rPr lang="es-MX" sz="2400" b="1" dirty="0" smtClean="0">
                <a:solidFill>
                  <a:prstClr val="black"/>
                </a:solidFill>
                <a:latin typeface="Arial" pitchFamily="34" charset="0"/>
                <a:cs typeface="Arial" pitchFamily="34" charset="0"/>
              </a:rPr>
              <a:t>UNIVERSIDAD AUTÓNOMA DEL ESTADO DE HIDALGO</a:t>
            </a:r>
          </a:p>
          <a:p>
            <a:pPr algn="ctr"/>
            <a:r>
              <a:rPr lang="es-MX" sz="2300" dirty="0" smtClean="0">
                <a:solidFill>
                  <a:prstClr val="black"/>
                </a:solidFill>
                <a:latin typeface="Arial" pitchFamily="34" charset="0"/>
                <a:cs typeface="Arial" pitchFamily="34" charset="0"/>
              </a:rPr>
              <a:t>ESCUELA SUPERIOR DE ZIMAPÁN</a:t>
            </a:r>
            <a:endParaRPr lang="es-MX" sz="2300" dirty="0">
              <a:solidFill>
                <a:prstClr val="black"/>
              </a:solidFill>
              <a:latin typeface="Arial" pitchFamily="34" charset="0"/>
              <a:cs typeface="Arial" pitchFamily="34" charset="0"/>
            </a:endParaRPr>
          </a:p>
        </p:txBody>
      </p:sp>
      <p:sp>
        <p:nvSpPr>
          <p:cNvPr id="7" name="6 CuadroTexto"/>
          <p:cNvSpPr txBox="1"/>
          <p:nvPr/>
        </p:nvSpPr>
        <p:spPr>
          <a:xfrm>
            <a:off x="1979712" y="2564904"/>
            <a:ext cx="5400600" cy="2754600"/>
          </a:xfrm>
          <a:prstGeom prst="rect">
            <a:avLst/>
          </a:prstGeom>
          <a:noFill/>
        </p:spPr>
        <p:txBody>
          <a:bodyPr wrap="square" rtlCol="0">
            <a:spAutoFit/>
          </a:bodyPr>
          <a:lstStyle/>
          <a:p>
            <a:pPr algn="ctr"/>
            <a:r>
              <a:rPr lang="es-MX" sz="2800" b="1" dirty="0" smtClean="0">
                <a:solidFill>
                  <a:prstClr val="black"/>
                </a:solidFill>
                <a:latin typeface="Arial" pitchFamily="34" charset="0"/>
                <a:cs typeface="Arial" pitchFamily="34" charset="0"/>
              </a:rPr>
              <a:t>Licenciatura en Contaduría</a:t>
            </a:r>
          </a:p>
          <a:p>
            <a:pPr algn="ctr"/>
            <a:r>
              <a:rPr lang="es-ES" sz="2800" b="1" dirty="0" smtClean="0">
                <a:solidFill>
                  <a:prstClr val="black"/>
                </a:solidFill>
                <a:latin typeface="Arial" pitchFamily="34" charset="0"/>
                <a:cs typeface="Arial" pitchFamily="34" charset="0"/>
              </a:rPr>
              <a:t>Tema: Ingresos por arrendamiento</a:t>
            </a:r>
            <a:endParaRPr lang="es-MX" sz="2800" b="1" dirty="0" smtClean="0">
              <a:solidFill>
                <a:prstClr val="black"/>
              </a:solidFill>
              <a:latin typeface="Arial" pitchFamily="34" charset="0"/>
              <a:cs typeface="Arial" pitchFamily="34" charset="0"/>
            </a:endParaRPr>
          </a:p>
          <a:p>
            <a:pPr algn="ctr"/>
            <a:endParaRPr lang="es-MX" sz="2000" b="1" dirty="0">
              <a:solidFill>
                <a:prstClr val="black"/>
              </a:solidFill>
              <a:latin typeface="Arial" pitchFamily="34" charset="0"/>
              <a:cs typeface="Arial" pitchFamily="34" charset="0"/>
            </a:endParaRPr>
          </a:p>
          <a:p>
            <a:pPr algn="ctr"/>
            <a:r>
              <a:rPr lang="es-MX" sz="2300" b="1" dirty="0" smtClean="0">
                <a:solidFill>
                  <a:prstClr val="black"/>
                </a:solidFill>
                <a:latin typeface="Arial" pitchFamily="34" charset="0"/>
                <a:cs typeface="Arial" pitchFamily="34" charset="0"/>
              </a:rPr>
              <a:t>C.P. Alfredo Trejo Espino</a:t>
            </a:r>
          </a:p>
          <a:p>
            <a:pPr algn="ctr"/>
            <a:endParaRPr lang="es-MX" sz="2300" b="1" dirty="0">
              <a:solidFill>
                <a:prstClr val="black"/>
              </a:solidFill>
              <a:latin typeface="Arial" pitchFamily="34" charset="0"/>
              <a:cs typeface="Arial" pitchFamily="34" charset="0"/>
            </a:endParaRPr>
          </a:p>
          <a:p>
            <a:pPr algn="ctr"/>
            <a:r>
              <a:rPr lang="es-MX" sz="2300" b="1" dirty="0" smtClean="0">
                <a:solidFill>
                  <a:prstClr val="black"/>
                </a:solidFill>
                <a:latin typeface="Arial" pitchFamily="34" charset="0"/>
                <a:cs typeface="Arial" pitchFamily="34" charset="0"/>
              </a:rPr>
              <a:t>Enero – Junio 2014</a:t>
            </a:r>
            <a:endParaRPr lang="es-MX" sz="2300" b="1" dirty="0">
              <a:solidFill>
                <a:prstClr val="black"/>
              </a:solidFill>
              <a:latin typeface="Arial" pitchFamily="34" charset="0"/>
              <a:cs typeface="Arial" pitchFamily="34" charset="0"/>
            </a:endParaRPr>
          </a:p>
        </p:txBody>
      </p:sp>
    </p:spTree>
    <p:extLst>
      <p:ext uri="{BB962C8B-B14F-4D97-AF65-F5344CB8AC3E}">
        <p14:creationId xmlns:p14="http://schemas.microsoft.com/office/powerpoint/2010/main" val="50589677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CuadroTexto"/>
          <p:cNvSpPr txBox="1"/>
          <p:nvPr/>
        </p:nvSpPr>
        <p:spPr>
          <a:xfrm>
            <a:off x="401377" y="116632"/>
            <a:ext cx="8419095" cy="1323439"/>
          </a:xfrm>
          <a:prstGeom prst="rect">
            <a:avLst/>
          </a:prstGeom>
          <a:noFill/>
        </p:spPr>
        <p:txBody>
          <a:bodyPr wrap="square" rtlCol="0">
            <a:spAutoFit/>
          </a:bodyPr>
          <a:lstStyle/>
          <a:p>
            <a:r>
              <a:rPr lang="es-MX" sz="2800" b="1" dirty="0" smtClean="0">
                <a:latin typeface="Arial" pitchFamily="34" charset="0"/>
                <a:cs typeface="Arial" pitchFamily="34" charset="0"/>
              </a:rPr>
              <a:t>Desarrollo del Tema:</a:t>
            </a:r>
          </a:p>
          <a:p>
            <a:endParaRPr lang="es-MX" sz="2800" b="1" dirty="0">
              <a:latin typeface="Arial" pitchFamily="34" charset="0"/>
              <a:cs typeface="Arial" pitchFamily="34" charset="0"/>
            </a:endParaRPr>
          </a:p>
          <a:p>
            <a:pPr algn="just"/>
            <a:endParaRPr lang="es-MX" sz="2400" dirty="0">
              <a:latin typeface="Arial" pitchFamily="34" charset="0"/>
              <a:cs typeface="Arial" pitchFamily="34" charset="0"/>
            </a:endParaRPr>
          </a:p>
        </p:txBody>
      </p:sp>
      <p:sp>
        <p:nvSpPr>
          <p:cNvPr id="2" name="1 CuadroTexto"/>
          <p:cNvSpPr txBox="1"/>
          <p:nvPr/>
        </p:nvSpPr>
        <p:spPr>
          <a:xfrm>
            <a:off x="539552" y="980728"/>
            <a:ext cx="7920880" cy="5016758"/>
          </a:xfrm>
          <a:prstGeom prst="rect">
            <a:avLst/>
          </a:prstGeom>
          <a:noFill/>
        </p:spPr>
        <p:txBody>
          <a:bodyPr wrap="square" rtlCol="0">
            <a:spAutoFit/>
          </a:bodyPr>
          <a:lstStyle/>
          <a:p>
            <a:r>
              <a:rPr lang="es-MX" sz="2000" b="1" dirty="0">
                <a:latin typeface="Arial" panose="020B0604020202020204" pitchFamily="34" charset="0"/>
                <a:cs typeface="Arial" panose="020B0604020202020204" pitchFamily="34" charset="0"/>
              </a:rPr>
              <a:t>INGRESOS POR ARRENDAMIENTO (OTORGAMIENTO DEL USO O GOCE TEMPORAL DE BIENES INMUEBLES</a:t>
            </a:r>
            <a:r>
              <a:rPr lang="es-MX" sz="2000" dirty="0">
                <a:latin typeface="Arial" panose="020B0604020202020204" pitchFamily="34" charset="0"/>
                <a:cs typeface="Arial" panose="020B0604020202020204" pitchFamily="34" charset="0"/>
              </a:rPr>
              <a:t>)</a:t>
            </a:r>
          </a:p>
          <a:p>
            <a:endParaRPr lang="es-MX" sz="2000" dirty="0">
              <a:latin typeface="Arial" panose="020B0604020202020204" pitchFamily="34" charset="0"/>
              <a:cs typeface="Arial" panose="020B0604020202020204" pitchFamily="34" charset="0"/>
            </a:endParaRPr>
          </a:p>
          <a:p>
            <a:r>
              <a:rPr lang="es-MX" sz="2000" b="1" dirty="0">
                <a:latin typeface="Arial" panose="020B0604020202020204" pitchFamily="34" charset="0"/>
                <a:cs typeface="Arial" panose="020B0604020202020204" pitchFamily="34" charset="0"/>
              </a:rPr>
              <a:t>UBICACIÓN</a:t>
            </a:r>
          </a:p>
          <a:p>
            <a:endParaRPr lang="es-MX" sz="2000" dirty="0">
              <a:latin typeface="Arial" panose="020B0604020202020204" pitchFamily="34" charset="0"/>
              <a:cs typeface="Arial" panose="020B0604020202020204" pitchFamily="34" charset="0"/>
            </a:endParaRPr>
          </a:p>
          <a:p>
            <a:r>
              <a:rPr lang="es-MX" sz="2000" b="1" dirty="0">
                <a:latin typeface="Arial" panose="020B0604020202020204" pitchFamily="34" charset="0"/>
                <a:cs typeface="Arial" panose="020B0604020202020204" pitchFamily="34" charset="0"/>
              </a:rPr>
              <a:t>TÍTULO</a:t>
            </a:r>
            <a:r>
              <a:rPr lang="es-MX" sz="2000" dirty="0">
                <a:latin typeface="Arial" panose="020B0604020202020204" pitchFamily="34" charset="0"/>
                <a:cs typeface="Arial" panose="020B0604020202020204" pitchFamily="34" charset="0"/>
              </a:rPr>
              <a:t>: 	</a:t>
            </a:r>
            <a:r>
              <a:rPr lang="es-MX" sz="2000" dirty="0" smtClean="0">
                <a:latin typeface="Arial" panose="020B0604020202020204" pitchFamily="34" charset="0"/>
                <a:cs typeface="Arial" panose="020B0604020202020204" pitchFamily="34" charset="0"/>
              </a:rPr>
              <a:t>    IV</a:t>
            </a:r>
            <a:endParaRPr lang="es-MX" sz="2000" dirty="0">
              <a:latin typeface="Arial" panose="020B0604020202020204" pitchFamily="34" charset="0"/>
              <a:cs typeface="Arial" panose="020B0604020202020204" pitchFamily="34" charset="0"/>
            </a:endParaRPr>
          </a:p>
          <a:p>
            <a:r>
              <a:rPr lang="es-MX" sz="2000" b="1" dirty="0">
                <a:latin typeface="Arial" panose="020B0604020202020204" pitchFamily="34" charset="0"/>
                <a:cs typeface="Arial" panose="020B0604020202020204" pitchFamily="34" charset="0"/>
              </a:rPr>
              <a:t>CAPÍTULO</a:t>
            </a:r>
            <a:r>
              <a:rPr lang="es-MX" sz="2000" dirty="0">
                <a:latin typeface="Arial" panose="020B0604020202020204" pitchFamily="34" charset="0"/>
                <a:cs typeface="Arial" panose="020B0604020202020204" pitchFamily="34" charset="0"/>
              </a:rPr>
              <a:t>: </a:t>
            </a:r>
            <a:r>
              <a:rPr lang="es-MX" sz="2000" dirty="0" smtClean="0">
                <a:latin typeface="Arial" panose="020B0604020202020204" pitchFamily="34" charset="0"/>
                <a:cs typeface="Arial" panose="020B0604020202020204" pitchFamily="34" charset="0"/>
              </a:rPr>
              <a:t> III</a:t>
            </a:r>
            <a:endParaRPr lang="es-MX" sz="2000" dirty="0">
              <a:latin typeface="Arial" panose="020B0604020202020204" pitchFamily="34" charset="0"/>
              <a:cs typeface="Arial" panose="020B0604020202020204" pitchFamily="34" charset="0"/>
            </a:endParaRPr>
          </a:p>
          <a:p>
            <a:r>
              <a:rPr lang="es-MX" sz="2000" b="1" dirty="0" err="1" smtClean="0">
                <a:latin typeface="Arial" panose="020B0604020202020204" pitchFamily="34" charset="0"/>
                <a:cs typeface="Arial" panose="020B0604020202020204" pitchFamily="34" charset="0"/>
              </a:rPr>
              <a:t>ARTíCULOS</a:t>
            </a:r>
            <a:r>
              <a:rPr lang="es-MX" sz="2000" dirty="0">
                <a:latin typeface="Arial" panose="020B0604020202020204" pitchFamily="34" charset="0"/>
                <a:cs typeface="Arial" panose="020B0604020202020204" pitchFamily="34" charset="0"/>
              </a:rPr>
              <a:t>:  114  a  118 (LISR)</a:t>
            </a:r>
          </a:p>
          <a:p>
            <a:endParaRPr lang="es-MX" sz="2000" dirty="0">
              <a:latin typeface="Arial" panose="020B0604020202020204" pitchFamily="34" charset="0"/>
              <a:cs typeface="Arial" panose="020B0604020202020204" pitchFamily="34" charset="0"/>
            </a:endParaRPr>
          </a:p>
          <a:p>
            <a:endParaRPr lang="es-MX" sz="2000" dirty="0">
              <a:latin typeface="Arial" panose="020B0604020202020204" pitchFamily="34" charset="0"/>
              <a:cs typeface="Arial" panose="020B0604020202020204" pitchFamily="34" charset="0"/>
            </a:endParaRPr>
          </a:p>
          <a:p>
            <a:r>
              <a:rPr lang="es-MX" sz="2000" b="1" dirty="0">
                <a:latin typeface="Arial" panose="020B0604020202020204" pitchFamily="34" charset="0"/>
                <a:cs typeface="Arial" panose="020B0604020202020204" pitchFamily="34" charset="0"/>
              </a:rPr>
              <a:t>OBJETO: </a:t>
            </a:r>
            <a:r>
              <a:rPr lang="es-MX" sz="2000" b="1" dirty="0" smtClean="0">
                <a:latin typeface="Arial" panose="020B0604020202020204" pitchFamily="34" charset="0"/>
                <a:cs typeface="Arial" panose="020B0604020202020204" pitchFamily="34" charset="0"/>
              </a:rPr>
              <a:t> (ingresos gravados)</a:t>
            </a:r>
            <a:endParaRPr lang="es-MX" sz="2000" b="1" dirty="0">
              <a:latin typeface="Arial" panose="020B0604020202020204" pitchFamily="34" charset="0"/>
              <a:cs typeface="Arial" panose="020B0604020202020204" pitchFamily="34" charset="0"/>
            </a:endParaRPr>
          </a:p>
          <a:p>
            <a:endParaRPr lang="es-MX" sz="2000" dirty="0">
              <a:latin typeface="Arial" panose="020B0604020202020204" pitchFamily="34" charset="0"/>
              <a:cs typeface="Arial" panose="020B0604020202020204" pitchFamily="34" charset="0"/>
            </a:endParaRPr>
          </a:p>
          <a:p>
            <a:pPr marL="285750" indent="-285750">
              <a:buFont typeface="Wingdings" panose="05000000000000000000" pitchFamily="2" charset="2"/>
              <a:buChar char="Ø"/>
            </a:pPr>
            <a:r>
              <a:rPr lang="es-MX" sz="2000" dirty="0">
                <a:latin typeface="Arial" panose="020B0604020202020204" pitchFamily="34" charset="0"/>
                <a:cs typeface="Arial" panose="020B0604020202020204" pitchFamily="34" charset="0"/>
              </a:rPr>
              <a:t>Arrendamiento</a:t>
            </a:r>
          </a:p>
          <a:p>
            <a:pPr marL="285750" indent="-285750">
              <a:buFont typeface="Wingdings" panose="05000000000000000000" pitchFamily="2" charset="2"/>
              <a:buChar char="Ø"/>
            </a:pPr>
            <a:r>
              <a:rPr lang="es-MX" sz="2000" dirty="0">
                <a:latin typeface="Arial" panose="020B0604020202020204" pitchFamily="34" charset="0"/>
                <a:cs typeface="Arial" panose="020B0604020202020204" pitchFamily="34" charset="0"/>
              </a:rPr>
              <a:t>Subarrendamiento</a:t>
            </a:r>
          </a:p>
          <a:p>
            <a:pPr marL="285750" indent="-285750">
              <a:buFont typeface="Wingdings" panose="05000000000000000000" pitchFamily="2" charset="2"/>
              <a:buChar char="Ø"/>
            </a:pPr>
            <a:r>
              <a:rPr lang="es-MX" sz="2000" dirty="0">
                <a:latin typeface="Arial" panose="020B0604020202020204" pitchFamily="34" charset="0"/>
                <a:cs typeface="Arial" panose="020B0604020202020204" pitchFamily="34" charset="0"/>
              </a:rPr>
              <a:t>Rendimientos de certificados de participación inmobiliaria no amortizables</a:t>
            </a:r>
          </a:p>
        </p:txBody>
      </p:sp>
    </p:spTree>
    <p:extLst>
      <p:ext uri="{BB962C8B-B14F-4D97-AF65-F5344CB8AC3E}">
        <p14:creationId xmlns:p14="http://schemas.microsoft.com/office/powerpoint/2010/main" val="375976026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539552" y="620688"/>
            <a:ext cx="7992888" cy="5293757"/>
          </a:xfrm>
          <a:prstGeom prst="rect">
            <a:avLst/>
          </a:prstGeom>
          <a:noFill/>
        </p:spPr>
        <p:txBody>
          <a:bodyPr wrap="square" rtlCol="0">
            <a:spAutoFit/>
          </a:bodyPr>
          <a:lstStyle/>
          <a:p>
            <a:r>
              <a:rPr lang="es-MX" sz="2800" b="1" dirty="0">
                <a:latin typeface="Arial" panose="020B0604020202020204" pitchFamily="34" charset="0"/>
                <a:cs typeface="Arial" panose="020B0604020202020204" pitchFamily="34" charset="0"/>
              </a:rPr>
              <a:t>Sujetos</a:t>
            </a:r>
          </a:p>
          <a:p>
            <a:endParaRPr lang="es-MX" dirty="0"/>
          </a:p>
          <a:p>
            <a:pPr marL="342900" indent="-342900">
              <a:buFont typeface="Wingdings" panose="05000000000000000000" pitchFamily="2" charset="2"/>
              <a:buChar char="Ø"/>
            </a:pPr>
            <a:r>
              <a:rPr lang="es-MX" sz="2400" dirty="0">
                <a:latin typeface="Arial" panose="020B0604020202020204" pitchFamily="34" charset="0"/>
                <a:cs typeface="Arial" panose="020B0604020202020204" pitchFamily="34" charset="0"/>
              </a:rPr>
              <a:t>Las Personas Físicas que  obtengan los  ingresos objeto del impuesto</a:t>
            </a:r>
          </a:p>
          <a:p>
            <a:pPr marL="342900" indent="-342900">
              <a:buFont typeface="Wingdings" panose="05000000000000000000" pitchFamily="2" charset="2"/>
              <a:buChar char="Ø"/>
            </a:pPr>
            <a:endParaRPr lang="es-MX" sz="2400" dirty="0">
              <a:latin typeface="Arial" panose="020B0604020202020204" pitchFamily="34" charset="0"/>
              <a:cs typeface="Arial" panose="020B0604020202020204" pitchFamily="34" charset="0"/>
            </a:endParaRPr>
          </a:p>
          <a:p>
            <a:endParaRPr lang="es-MX" dirty="0"/>
          </a:p>
          <a:p>
            <a:r>
              <a:rPr lang="es-MX" sz="2400" b="1" dirty="0">
                <a:latin typeface="Arial" panose="020B0604020202020204" pitchFamily="34" charset="0"/>
                <a:cs typeface="Arial" panose="020B0604020202020204" pitchFamily="34" charset="0"/>
              </a:rPr>
              <a:t>Deducciones</a:t>
            </a:r>
          </a:p>
          <a:p>
            <a:endParaRPr lang="es-MX" dirty="0"/>
          </a:p>
          <a:p>
            <a:pPr marL="285750" indent="-285750">
              <a:buFont typeface="Wingdings" panose="05000000000000000000" pitchFamily="2" charset="2"/>
              <a:buChar char="Ø"/>
            </a:pPr>
            <a:r>
              <a:rPr lang="es-MX" sz="2000" dirty="0">
                <a:latin typeface="Arial" panose="020B0604020202020204" pitchFamily="34" charset="0"/>
                <a:cs typeface="Arial" panose="020B0604020202020204" pitchFamily="34" charset="0"/>
              </a:rPr>
              <a:t>Impuesto predial</a:t>
            </a:r>
          </a:p>
          <a:p>
            <a:pPr marL="285750" indent="-285750">
              <a:buFont typeface="Wingdings" panose="05000000000000000000" pitchFamily="2" charset="2"/>
              <a:buChar char="Ø"/>
            </a:pPr>
            <a:r>
              <a:rPr lang="es-MX" sz="2000" dirty="0">
                <a:latin typeface="Arial" panose="020B0604020202020204" pitchFamily="34" charset="0"/>
                <a:cs typeface="Arial" panose="020B0604020202020204" pitchFamily="34" charset="0"/>
              </a:rPr>
              <a:t>Contribuciones de mejoras</a:t>
            </a:r>
          </a:p>
          <a:p>
            <a:pPr marL="285750" indent="-285750">
              <a:buFont typeface="Wingdings" panose="05000000000000000000" pitchFamily="2" charset="2"/>
              <a:buChar char="Ø"/>
            </a:pPr>
            <a:r>
              <a:rPr lang="es-MX" sz="2000" dirty="0">
                <a:latin typeface="Arial" panose="020B0604020202020204" pitchFamily="34" charset="0"/>
                <a:cs typeface="Arial" panose="020B0604020202020204" pitchFamily="34" charset="0"/>
              </a:rPr>
              <a:t>Intereses reales</a:t>
            </a:r>
          </a:p>
          <a:p>
            <a:pPr marL="285750" indent="-285750">
              <a:buFont typeface="Wingdings" panose="05000000000000000000" pitchFamily="2" charset="2"/>
              <a:buChar char="Ø"/>
            </a:pPr>
            <a:r>
              <a:rPr lang="es-MX" sz="2000" dirty="0">
                <a:latin typeface="Arial" panose="020B0604020202020204" pitchFamily="34" charset="0"/>
                <a:cs typeface="Arial" panose="020B0604020202020204" pitchFamily="34" charset="0"/>
              </a:rPr>
              <a:t>Salarios, IMSS, INFONAVIT</a:t>
            </a:r>
          </a:p>
          <a:p>
            <a:pPr marL="285750" indent="-285750">
              <a:buFont typeface="Wingdings" panose="05000000000000000000" pitchFamily="2" charset="2"/>
              <a:buChar char="Ø"/>
            </a:pPr>
            <a:r>
              <a:rPr lang="es-MX" sz="2000" dirty="0">
                <a:latin typeface="Arial" panose="020B0604020202020204" pitchFamily="34" charset="0"/>
                <a:cs typeface="Arial" panose="020B0604020202020204" pitchFamily="34" charset="0"/>
              </a:rPr>
              <a:t>Comisiones</a:t>
            </a:r>
          </a:p>
          <a:p>
            <a:pPr marL="285750" indent="-285750">
              <a:buFont typeface="Wingdings" panose="05000000000000000000" pitchFamily="2" charset="2"/>
              <a:buChar char="Ø"/>
            </a:pPr>
            <a:r>
              <a:rPr lang="es-MX" sz="2000" dirty="0">
                <a:latin typeface="Arial" panose="020B0604020202020204" pitchFamily="34" charset="0"/>
                <a:cs typeface="Arial" panose="020B0604020202020204" pitchFamily="34" charset="0"/>
              </a:rPr>
              <a:t>Honorarios</a:t>
            </a:r>
          </a:p>
          <a:p>
            <a:pPr marL="285750" indent="-285750">
              <a:buFont typeface="Wingdings" panose="05000000000000000000" pitchFamily="2" charset="2"/>
              <a:buChar char="Ø"/>
            </a:pPr>
            <a:r>
              <a:rPr lang="es-MX" sz="2000" dirty="0">
                <a:latin typeface="Arial" panose="020B0604020202020204" pitchFamily="34" charset="0"/>
                <a:cs typeface="Arial" panose="020B0604020202020204" pitchFamily="34" charset="0"/>
              </a:rPr>
              <a:t>Primas de seguros</a:t>
            </a:r>
          </a:p>
          <a:p>
            <a:pPr marL="285750" indent="-285750">
              <a:buFont typeface="Wingdings" panose="05000000000000000000" pitchFamily="2" charset="2"/>
              <a:buChar char="Ø"/>
            </a:pPr>
            <a:r>
              <a:rPr lang="es-MX" sz="2000" dirty="0">
                <a:latin typeface="Arial" panose="020B0604020202020204" pitchFamily="34" charset="0"/>
                <a:cs typeface="Arial" panose="020B0604020202020204" pitchFamily="34" charset="0"/>
              </a:rPr>
              <a:t>Inversiones</a:t>
            </a:r>
          </a:p>
        </p:txBody>
      </p:sp>
    </p:spTree>
    <p:extLst>
      <p:ext uri="{BB962C8B-B14F-4D97-AF65-F5344CB8AC3E}">
        <p14:creationId xmlns:p14="http://schemas.microsoft.com/office/powerpoint/2010/main" val="140239511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827584" y="1196752"/>
            <a:ext cx="7488832" cy="3908762"/>
          </a:xfrm>
          <a:prstGeom prst="rect">
            <a:avLst/>
          </a:prstGeom>
          <a:noFill/>
        </p:spPr>
        <p:txBody>
          <a:bodyPr wrap="square" rtlCol="0">
            <a:spAutoFit/>
          </a:bodyPr>
          <a:lstStyle/>
          <a:p>
            <a:r>
              <a:rPr lang="es-MX" sz="2400" b="1" dirty="0">
                <a:latin typeface="Arial" panose="020B0604020202020204" pitchFamily="34" charset="0"/>
                <a:cs typeface="Arial" panose="020B0604020202020204" pitchFamily="34" charset="0"/>
              </a:rPr>
              <a:t>Deducción opcional (deducción ciega)</a:t>
            </a:r>
          </a:p>
          <a:p>
            <a:endParaRPr lang="es-MX" sz="2400" dirty="0">
              <a:latin typeface="Arial" panose="020B0604020202020204" pitchFamily="34" charset="0"/>
              <a:cs typeface="Arial" panose="020B0604020202020204" pitchFamily="34" charset="0"/>
            </a:endParaRPr>
          </a:p>
          <a:p>
            <a:pPr marL="342900" indent="-342900">
              <a:buFont typeface="Wingdings" panose="05000000000000000000" pitchFamily="2" charset="2"/>
              <a:buChar char="Ø"/>
            </a:pPr>
            <a:r>
              <a:rPr lang="es-MX" sz="2000" dirty="0">
                <a:latin typeface="Arial" panose="020B0604020202020204" pitchFamily="34" charset="0"/>
                <a:cs typeface="Arial" panose="020B0604020202020204" pitchFamily="34" charset="0"/>
              </a:rPr>
              <a:t>35% de los ingresos</a:t>
            </a:r>
          </a:p>
          <a:p>
            <a:pPr marL="342900" indent="-342900">
              <a:buFont typeface="Wingdings" panose="05000000000000000000" pitchFamily="2" charset="2"/>
              <a:buChar char="Ø"/>
            </a:pPr>
            <a:endParaRPr lang="es-MX" sz="2000" dirty="0">
              <a:latin typeface="Arial" panose="020B0604020202020204" pitchFamily="34" charset="0"/>
              <a:cs typeface="Arial" panose="020B0604020202020204" pitchFamily="34" charset="0"/>
            </a:endParaRPr>
          </a:p>
          <a:p>
            <a:pPr marL="342900" indent="-342900">
              <a:buFont typeface="Wingdings" panose="05000000000000000000" pitchFamily="2" charset="2"/>
              <a:buChar char="Ø"/>
            </a:pPr>
            <a:r>
              <a:rPr lang="es-MX" sz="2000" dirty="0">
                <a:latin typeface="Arial" panose="020B0604020202020204" pitchFamily="34" charset="0"/>
                <a:cs typeface="Arial" panose="020B0604020202020204" pitchFamily="34" charset="0"/>
              </a:rPr>
              <a:t>Además se podrá deducir el impuesto predial</a:t>
            </a:r>
          </a:p>
          <a:p>
            <a:pPr marL="342900" indent="-342900">
              <a:buFont typeface="Wingdings" panose="05000000000000000000" pitchFamily="2" charset="2"/>
              <a:buChar char="Ø"/>
            </a:pPr>
            <a:endParaRPr lang="es-MX" sz="2000" dirty="0">
              <a:latin typeface="Arial" panose="020B0604020202020204" pitchFamily="34" charset="0"/>
              <a:cs typeface="Arial" panose="020B0604020202020204" pitchFamily="34" charset="0"/>
            </a:endParaRPr>
          </a:p>
          <a:p>
            <a:endParaRPr lang="es-MX" dirty="0" smtClean="0"/>
          </a:p>
          <a:p>
            <a:endParaRPr lang="es-MX" dirty="0"/>
          </a:p>
          <a:p>
            <a:r>
              <a:rPr lang="es-MX" sz="2400" b="1" dirty="0">
                <a:latin typeface="Arial" panose="020B0604020202020204" pitchFamily="34" charset="0"/>
                <a:cs typeface="Arial" panose="020B0604020202020204" pitchFamily="34" charset="0"/>
              </a:rPr>
              <a:t>Subarrendamiento</a:t>
            </a:r>
          </a:p>
          <a:p>
            <a:endParaRPr lang="es-MX" dirty="0"/>
          </a:p>
          <a:p>
            <a:pPr marL="285750" indent="-285750">
              <a:buFont typeface="Wingdings" panose="05000000000000000000" pitchFamily="2" charset="2"/>
              <a:buChar char="Ø"/>
            </a:pPr>
            <a:r>
              <a:rPr lang="es-MX" sz="2000" dirty="0">
                <a:latin typeface="Arial" panose="020B0604020202020204" pitchFamily="34" charset="0"/>
                <a:cs typeface="Arial" panose="020B0604020202020204" pitchFamily="34" charset="0"/>
              </a:rPr>
              <a:t>Quienes obtengan ingresos por subarrendamiento solamente podrán deducir el importe de las rentas pagadas</a:t>
            </a:r>
          </a:p>
        </p:txBody>
      </p:sp>
    </p:spTree>
    <p:extLst>
      <p:ext uri="{BB962C8B-B14F-4D97-AF65-F5344CB8AC3E}">
        <p14:creationId xmlns:p14="http://schemas.microsoft.com/office/powerpoint/2010/main" val="21559237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827584" y="1124744"/>
            <a:ext cx="7776864" cy="4462760"/>
          </a:xfrm>
          <a:prstGeom prst="rect">
            <a:avLst/>
          </a:prstGeom>
          <a:noFill/>
        </p:spPr>
        <p:txBody>
          <a:bodyPr wrap="square" rtlCol="0">
            <a:spAutoFit/>
          </a:bodyPr>
          <a:lstStyle/>
          <a:p>
            <a:r>
              <a:rPr lang="es-MX" sz="2800" b="1" dirty="0">
                <a:latin typeface="Arial" panose="020B0604020202020204" pitchFamily="34" charset="0"/>
                <a:cs typeface="Arial" panose="020B0604020202020204" pitchFamily="34" charset="0"/>
              </a:rPr>
              <a:t>Deducciones anuales</a:t>
            </a:r>
          </a:p>
          <a:p>
            <a:endParaRPr lang="es-MX" dirty="0" smtClean="0"/>
          </a:p>
          <a:p>
            <a:endParaRPr lang="es-MX" dirty="0"/>
          </a:p>
          <a:p>
            <a:pPr algn="just"/>
            <a:r>
              <a:rPr lang="es-MX" sz="2000" dirty="0">
                <a:latin typeface="Arial" panose="020B0604020202020204" pitchFamily="34" charset="0"/>
                <a:cs typeface="Arial" panose="020B0604020202020204" pitchFamily="34" charset="0"/>
              </a:rPr>
              <a:t>Deducciones personales (además de las que aplican el pagos provisionales)</a:t>
            </a:r>
          </a:p>
          <a:p>
            <a:endParaRPr lang="es-MX" sz="2000" dirty="0">
              <a:latin typeface="Arial" panose="020B0604020202020204" pitchFamily="34" charset="0"/>
              <a:cs typeface="Arial" panose="020B0604020202020204" pitchFamily="34" charset="0"/>
            </a:endParaRPr>
          </a:p>
          <a:p>
            <a:pPr marL="342900" indent="-342900">
              <a:buFont typeface="Wingdings" panose="05000000000000000000" pitchFamily="2" charset="2"/>
              <a:buChar char="Ø"/>
            </a:pPr>
            <a:r>
              <a:rPr lang="es-MX" sz="2000" dirty="0">
                <a:latin typeface="Arial" panose="020B0604020202020204" pitchFamily="34" charset="0"/>
                <a:cs typeface="Arial" panose="020B0604020202020204" pitchFamily="34" charset="0"/>
              </a:rPr>
              <a:t>Honorarios  médicos, dentales y gastos hospitalarios</a:t>
            </a:r>
          </a:p>
          <a:p>
            <a:pPr marL="342900" indent="-342900">
              <a:buFont typeface="Wingdings" panose="05000000000000000000" pitchFamily="2" charset="2"/>
              <a:buChar char="Ø"/>
            </a:pPr>
            <a:r>
              <a:rPr lang="es-MX" sz="2000" dirty="0">
                <a:latin typeface="Arial" panose="020B0604020202020204" pitchFamily="34" charset="0"/>
                <a:cs typeface="Arial" panose="020B0604020202020204" pitchFamily="34" charset="0"/>
              </a:rPr>
              <a:t>Gastos de funeral</a:t>
            </a:r>
          </a:p>
          <a:p>
            <a:pPr marL="342900" indent="-342900">
              <a:buFont typeface="Wingdings" panose="05000000000000000000" pitchFamily="2" charset="2"/>
              <a:buChar char="Ø"/>
            </a:pPr>
            <a:r>
              <a:rPr lang="es-MX" sz="2000" dirty="0">
                <a:latin typeface="Arial" panose="020B0604020202020204" pitchFamily="34" charset="0"/>
                <a:cs typeface="Arial" panose="020B0604020202020204" pitchFamily="34" charset="0"/>
              </a:rPr>
              <a:t>Donativos</a:t>
            </a:r>
          </a:p>
          <a:p>
            <a:pPr marL="342900" indent="-342900">
              <a:buFont typeface="Wingdings" panose="05000000000000000000" pitchFamily="2" charset="2"/>
              <a:buChar char="Ø"/>
            </a:pPr>
            <a:r>
              <a:rPr lang="es-MX" sz="2000" dirty="0">
                <a:latin typeface="Arial" panose="020B0604020202020204" pitchFamily="34" charset="0"/>
                <a:cs typeface="Arial" panose="020B0604020202020204" pitchFamily="34" charset="0"/>
              </a:rPr>
              <a:t>Intereses reales de créditos hipotecarios</a:t>
            </a:r>
          </a:p>
          <a:p>
            <a:pPr marL="342900" indent="-342900">
              <a:buFont typeface="Wingdings" panose="05000000000000000000" pitchFamily="2" charset="2"/>
              <a:buChar char="Ø"/>
            </a:pPr>
            <a:r>
              <a:rPr lang="es-MX" sz="2000" dirty="0">
                <a:latin typeface="Arial" panose="020B0604020202020204" pitchFamily="34" charset="0"/>
                <a:cs typeface="Arial" panose="020B0604020202020204" pitchFamily="34" charset="0"/>
              </a:rPr>
              <a:t>Aportaciones complementarias a la AFORE</a:t>
            </a:r>
          </a:p>
          <a:p>
            <a:pPr marL="342900" indent="-342900">
              <a:buFont typeface="Wingdings" panose="05000000000000000000" pitchFamily="2" charset="2"/>
              <a:buChar char="Ø"/>
            </a:pPr>
            <a:r>
              <a:rPr lang="es-MX" sz="2000" dirty="0">
                <a:latin typeface="Arial" panose="020B0604020202020204" pitchFamily="34" charset="0"/>
                <a:cs typeface="Arial" panose="020B0604020202020204" pitchFamily="34" charset="0"/>
              </a:rPr>
              <a:t>Primas de seguros de gastos médicos</a:t>
            </a:r>
          </a:p>
          <a:p>
            <a:pPr marL="342900" indent="-342900">
              <a:buFont typeface="Wingdings" panose="05000000000000000000" pitchFamily="2" charset="2"/>
              <a:buChar char="Ø"/>
            </a:pPr>
            <a:r>
              <a:rPr lang="es-MX" sz="2000" dirty="0">
                <a:latin typeface="Arial" panose="020B0604020202020204" pitchFamily="34" charset="0"/>
                <a:cs typeface="Arial" panose="020B0604020202020204" pitchFamily="34" charset="0"/>
              </a:rPr>
              <a:t>Transporte escolar</a:t>
            </a:r>
          </a:p>
          <a:p>
            <a:pPr marL="342900" indent="-342900">
              <a:buFont typeface="Wingdings" panose="05000000000000000000" pitchFamily="2" charset="2"/>
              <a:buChar char="Ø"/>
            </a:pPr>
            <a:r>
              <a:rPr lang="es-MX" sz="2000" dirty="0">
                <a:latin typeface="Arial" panose="020B0604020202020204" pitchFamily="34" charset="0"/>
                <a:cs typeface="Arial" panose="020B0604020202020204" pitchFamily="34" charset="0"/>
              </a:rPr>
              <a:t>Colegiaturas</a:t>
            </a:r>
          </a:p>
        </p:txBody>
      </p:sp>
    </p:spTree>
    <p:extLst>
      <p:ext uri="{BB962C8B-B14F-4D97-AF65-F5344CB8AC3E}">
        <p14:creationId xmlns:p14="http://schemas.microsoft.com/office/powerpoint/2010/main" val="255494263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899592" y="1196752"/>
            <a:ext cx="7632848" cy="4185761"/>
          </a:xfrm>
          <a:prstGeom prst="rect">
            <a:avLst/>
          </a:prstGeom>
          <a:noFill/>
        </p:spPr>
        <p:txBody>
          <a:bodyPr wrap="square" rtlCol="0">
            <a:spAutoFit/>
          </a:bodyPr>
          <a:lstStyle/>
          <a:p>
            <a:r>
              <a:rPr lang="es-MX" sz="2800" b="1" dirty="0">
                <a:latin typeface="Arial" panose="020B0604020202020204" pitchFamily="34" charset="0"/>
                <a:cs typeface="Arial" panose="020B0604020202020204" pitchFamily="34" charset="0"/>
              </a:rPr>
              <a:t>Obligaciones</a:t>
            </a:r>
          </a:p>
          <a:p>
            <a:endParaRPr lang="es-MX" dirty="0"/>
          </a:p>
          <a:p>
            <a:pPr marL="342900" indent="-342900">
              <a:buFont typeface="Wingdings" panose="05000000000000000000" pitchFamily="2" charset="2"/>
              <a:buChar char="Ø"/>
            </a:pPr>
            <a:endParaRPr lang="es-MX" sz="2000" dirty="0">
              <a:latin typeface="Arial" panose="020B0604020202020204" pitchFamily="34" charset="0"/>
              <a:cs typeface="Arial" panose="020B0604020202020204" pitchFamily="34" charset="0"/>
            </a:endParaRPr>
          </a:p>
          <a:p>
            <a:pPr marL="342900" indent="-342900">
              <a:buFont typeface="Wingdings" panose="05000000000000000000" pitchFamily="2" charset="2"/>
              <a:buChar char="Ø"/>
            </a:pPr>
            <a:r>
              <a:rPr lang="es-MX" sz="2000" dirty="0">
                <a:latin typeface="Arial" panose="020B0604020202020204" pitchFamily="34" charset="0"/>
                <a:cs typeface="Arial" panose="020B0604020202020204" pitchFamily="34" charset="0"/>
              </a:rPr>
              <a:t>Inscribirse en el RFC</a:t>
            </a:r>
          </a:p>
          <a:p>
            <a:pPr marL="342900" indent="-342900">
              <a:buFont typeface="Wingdings" panose="05000000000000000000" pitchFamily="2" charset="2"/>
              <a:buChar char="Ø"/>
            </a:pPr>
            <a:endParaRPr lang="es-MX" sz="2000" dirty="0">
              <a:latin typeface="Arial" panose="020B0604020202020204" pitchFamily="34" charset="0"/>
              <a:cs typeface="Arial" panose="020B0604020202020204" pitchFamily="34" charset="0"/>
            </a:endParaRPr>
          </a:p>
          <a:p>
            <a:pPr marL="342900" indent="-342900">
              <a:buFont typeface="Wingdings" panose="05000000000000000000" pitchFamily="2" charset="2"/>
              <a:buChar char="Ø"/>
            </a:pPr>
            <a:r>
              <a:rPr lang="es-MX" sz="2000" dirty="0">
                <a:latin typeface="Arial" panose="020B0604020202020204" pitchFamily="34" charset="0"/>
                <a:cs typeface="Arial" panose="020B0604020202020204" pitchFamily="34" charset="0"/>
              </a:rPr>
              <a:t>Llevar contabilidad (excepto si aplican deducción “ciega”)</a:t>
            </a:r>
          </a:p>
          <a:p>
            <a:pPr marL="342900" indent="-342900">
              <a:buFont typeface="Wingdings" panose="05000000000000000000" pitchFamily="2" charset="2"/>
              <a:buChar char="Ø"/>
            </a:pPr>
            <a:endParaRPr lang="es-MX" sz="2000" dirty="0">
              <a:latin typeface="Arial" panose="020B0604020202020204" pitchFamily="34" charset="0"/>
              <a:cs typeface="Arial" panose="020B0604020202020204" pitchFamily="34" charset="0"/>
            </a:endParaRPr>
          </a:p>
          <a:p>
            <a:pPr marL="342900" indent="-342900">
              <a:buFont typeface="Wingdings" panose="05000000000000000000" pitchFamily="2" charset="2"/>
              <a:buChar char="Ø"/>
            </a:pPr>
            <a:r>
              <a:rPr lang="es-MX" sz="2000" dirty="0">
                <a:latin typeface="Arial" panose="020B0604020202020204" pitchFamily="34" charset="0"/>
                <a:cs typeface="Arial" panose="020B0604020202020204" pitchFamily="34" charset="0"/>
              </a:rPr>
              <a:t>Expedir comprobantes fiscales</a:t>
            </a:r>
          </a:p>
          <a:p>
            <a:pPr marL="342900" indent="-342900">
              <a:buFont typeface="Wingdings" panose="05000000000000000000" pitchFamily="2" charset="2"/>
              <a:buChar char="Ø"/>
            </a:pPr>
            <a:endParaRPr lang="es-MX" sz="2000" dirty="0">
              <a:latin typeface="Arial" panose="020B0604020202020204" pitchFamily="34" charset="0"/>
              <a:cs typeface="Arial" panose="020B0604020202020204" pitchFamily="34" charset="0"/>
            </a:endParaRPr>
          </a:p>
          <a:p>
            <a:pPr marL="342900" indent="-342900">
              <a:buFont typeface="Wingdings" panose="05000000000000000000" pitchFamily="2" charset="2"/>
              <a:buChar char="Ø"/>
            </a:pPr>
            <a:r>
              <a:rPr lang="es-MX" sz="2000" dirty="0">
                <a:latin typeface="Arial" panose="020B0604020202020204" pitchFamily="34" charset="0"/>
                <a:cs typeface="Arial" panose="020B0604020202020204" pitchFamily="34" charset="0"/>
              </a:rPr>
              <a:t>Presentar declaraciones provisionales y anual</a:t>
            </a:r>
          </a:p>
          <a:p>
            <a:pPr marL="342900" indent="-342900">
              <a:buFont typeface="Wingdings" panose="05000000000000000000" pitchFamily="2" charset="2"/>
              <a:buChar char="Ø"/>
            </a:pPr>
            <a:endParaRPr lang="es-MX" sz="2000" dirty="0">
              <a:latin typeface="Arial" panose="020B0604020202020204" pitchFamily="34" charset="0"/>
              <a:cs typeface="Arial" panose="020B0604020202020204" pitchFamily="34" charset="0"/>
            </a:endParaRPr>
          </a:p>
          <a:p>
            <a:pPr marL="342900" indent="-342900">
              <a:buFont typeface="Wingdings" panose="05000000000000000000" pitchFamily="2" charset="2"/>
              <a:buChar char="Ø"/>
            </a:pPr>
            <a:r>
              <a:rPr lang="es-MX" sz="2000" dirty="0">
                <a:latin typeface="Arial" panose="020B0604020202020204" pitchFamily="34" charset="0"/>
                <a:cs typeface="Arial" panose="020B0604020202020204" pitchFamily="34" charset="0"/>
              </a:rPr>
              <a:t>Informar sobre operaciones en efectivo (recibido) superiores a $100,000.00</a:t>
            </a:r>
          </a:p>
        </p:txBody>
      </p:sp>
    </p:spTree>
    <p:extLst>
      <p:ext uri="{BB962C8B-B14F-4D97-AF65-F5344CB8AC3E}">
        <p14:creationId xmlns:p14="http://schemas.microsoft.com/office/powerpoint/2010/main" val="289001469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755576" y="836712"/>
            <a:ext cx="7776864" cy="5078313"/>
          </a:xfrm>
          <a:prstGeom prst="rect">
            <a:avLst/>
          </a:prstGeom>
          <a:noFill/>
        </p:spPr>
        <p:txBody>
          <a:bodyPr wrap="square" rtlCol="0">
            <a:spAutoFit/>
          </a:bodyPr>
          <a:lstStyle/>
          <a:p>
            <a:r>
              <a:rPr lang="es-MX" sz="2400" b="1" dirty="0">
                <a:latin typeface="Arial" panose="020B0604020202020204" pitchFamily="34" charset="0"/>
                <a:cs typeface="Arial" panose="020B0604020202020204" pitchFamily="34" charset="0"/>
              </a:rPr>
              <a:t>Pagos provisionales</a:t>
            </a:r>
          </a:p>
          <a:p>
            <a:endParaRPr lang="es-MX" sz="2000" dirty="0">
              <a:latin typeface="Arial" panose="020B0604020202020204" pitchFamily="34" charset="0"/>
              <a:cs typeface="Arial" panose="020B0604020202020204" pitchFamily="34" charset="0"/>
            </a:endParaRPr>
          </a:p>
          <a:p>
            <a:r>
              <a:rPr lang="es-MX" sz="2000" b="1" dirty="0">
                <a:latin typeface="Arial" panose="020B0604020202020204" pitchFamily="34" charset="0"/>
                <a:cs typeface="Arial" panose="020B0604020202020204" pitchFamily="34" charset="0"/>
              </a:rPr>
              <a:t>Mensuales</a:t>
            </a:r>
          </a:p>
          <a:p>
            <a:endParaRPr lang="es-MX" sz="2000" dirty="0">
              <a:latin typeface="Arial" panose="020B0604020202020204" pitchFamily="34" charset="0"/>
              <a:cs typeface="Arial" panose="020B0604020202020204" pitchFamily="34" charset="0"/>
            </a:endParaRPr>
          </a:p>
          <a:p>
            <a:r>
              <a:rPr lang="es-MX" sz="2000" dirty="0">
                <a:latin typeface="Arial" panose="020B0604020202020204" pitchFamily="34" charset="0"/>
                <a:cs typeface="Arial" panose="020B0604020202020204" pitchFamily="34" charset="0"/>
              </a:rPr>
              <a:t>S</a:t>
            </a:r>
            <a:r>
              <a:rPr lang="es-MX" sz="2000" dirty="0" smtClean="0">
                <a:latin typeface="Arial" panose="020B0604020202020204" pitchFamily="34" charset="0"/>
                <a:cs typeface="Arial" panose="020B0604020202020204" pitchFamily="34" charset="0"/>
              </a:rPr>
              <a:t>i </a:t>
            </a:r>
            <a:r>
              <a:rPr lang="es-MX" sz="2000" dirty="0">
                <a:latin typeface="Arial" panose="020B0604020202020204" pitchFamily="34" charset="0"/>
                <a:cs typeface="Arial" panose="020B0604020202020204" pitchFamily="34" charset="0"/>
              </a:rPr>
              <a:t>los ingresos mensuales son superiores a 10 salarios mínimos generales del DF elevados al mes ( $20,187.00 )</a:t>
            </a:r>
          </a:p>
          <a:p>
            <a:endParaRPr lang="es-MX" sz="2000" dirty="0">
              <a:latin typeface="Arial" panose="020B0604020202020204" pitchFamily="34" charset="0"/>
              <a:cs typeface="Arial" panose="020B0604020202020204" pitchFamily="34" charset="0"/>
            </a:endParaRPr>
          </a:p>
          <a:p>
            <a:r>
              <a:rPr lang="es-MX" sz="2000" b="1" dirty="0">
                <a:latin typeface="Arial" panose="020B0604020202020204" pitchFamily="34" charset="0"/>
                <a:cs typeface="Arial" panose="020B0604020202020204" pitchFamily="34" charset="0"/>
              </a:rPr>
              <a:t>Trimestrales</a:t>
            </a:r>
          </a:p>
          <a:p>
            <a:endParaRPr lang="es-MX" sz="2000" dirty="0">
              <a:latin typeface="Arial" panose="020B0604020202020204" pitchFamily="34" charset="0"/>
              <a:cs typeface="Arial" panose="020B0604020202020204" pitchFamily="34" charset="0"/>
            </a:endParaRPr>
          </a:p>
          <a:p>
            <a:r>
              <a:rPr lang="es-MX" sz="2000" dirty="0">
                <a:latin typeface="Arial" panose="020B0604020202020204" pitchFamily="34" charset="0"/>
                <a:cs typeface="Arial" panose="020B0604020202020204" pitchFamily="34" charset="0"/>
              </a:rPr>
              <a:t>Si solo obtiene ingresos por arrendamiento y el monto mensual no excede </a:t>
            </a:r>
            <a:r>
              <a:rPr lang="es-MX" sz="2000" dirty="0" smtClean="0">
                <a:latin typeface="Arial" panose="020B0604020202020204" pitchFamily="34" charset="0"/>
                <a:cs typeface="Arial" panose="020B0604020202020204" pitchFamily="34" charset="0"/>
              </a:rPr>
              <a:t>de </a:t>
            </a:r>
            <a:r>
              <a:rPr lang="es-MX" sz="2000" dirty="0">
                <a:latin typeface="Arial" panose="020B0604020202020204" pitchFamily="34" charset="0"/>
                <a:cs typeface="Arial" panose="020B0604020202020204" pitchFamily="34" charset="0"/>
              </a:rPr>
              <a:t>10 SMG DF elevados al mes</a:t>
            </a:r>
          </a:p>
          <a:p>
            <a:endParaRPr lang="es-MX" sz="2000" dirty="0">
              <a:latin typeface="Arial" panose="020B0604020202020204" pitchFamily="34" charset="0"/>
              <a:cs typeface="Arial" panose="020B0604020202020204" pitchFamily="34" charset="0"/>
            </a:endParaRPr>
          </a:p>
          <a:p>
            <a:r>
              <a:rPr lang="es-MX" sz="2000" b="1" dirty="0">
                <a:latin typeface="Arial" panose="020B0604020202020204" pitchFamily="34" charset="0"/>
                <a:cs typeface="Arial" panose="020B0604020202020204" pitchFamily="34" charset="0"/>
              </a:rPr>
              <a:t>Fecha de presentación</a:t>
            </a:r>
          </a:p>
          <a:p>
            <a:endParaRPr lang="es-MX" sz="2000" dirty="0">
              <a:latin typeface="Arial" panose="020B0604020202020204" pitchFamily="34" charset="0"/>
              <a:cs typeface="Arial" panose="020B0604020202020204" pitchFamily="34" charset="0"/>
            </a:endParaRPr>
          </a:p>
          <a:p>
            <a:r>
              <a:rPr lang="es-MX" sz="2000" dirty="0">
                <a:latin typeface="Arial" panose="020B0604020202020204" pitchFamily="34" charset="0"/>
                <a:cs typeface="Arial" panose="020B0604020202020204" pitchFamily="34" charset="0"/>
              </a:rPr>
              <a:t>A mas tardar el día 17 del mes inmediato posterior al periodo que corresponda el pago</a:t>
            </a:r>
          </a:p>
        </p:txBody>
      </p:sp>
    </p:spTree>
    <p:extLst>
      <p:ext uri="{BB962C8B-B14F-4D97-AF65-F5344CB8AC3E}">
        <p14:creationId xmlns:p14="http://schemas.microsoft.com/office/powerpoint/2010/main" val="203007772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539552" y="764704"/>
            <a:ext cx="7848872" cy="5047536"/>
          </a:xfrm>
          <a:prstGeom prst="rect">
            <a:avLst/>
          </a:prstGeom>
          <a:noFill/>
        </p:spPr>
        <p:txBody>
          <a:bodyPr wrap="square" rtlCol="0">
            <a:spAutoFit/>
          </a:bodyPr>
          <a:lstStyle/>
          <a:p>
            <a:r>
              <a:rPr lang="es-MX" sz="2400" b="1" dirty="0"/>
              <a:t>Esquema para la determinación de los pagos provisionales</a:t>
            </a:r>
          </a:p>
          <a:p>
            <a:r>
              <a:rPr lang="es-MX" sz="2000" dirty="0"/>
              <a:t>	</a:t>
            </a:r>
          </a:p>
          <a:p>
            <a:endParaRPr lang="es-MX" sz="2000" dirty="0"/>
          </a:p>
          <a:p>
            <a:endParaRPr lang="es-MX" sz="2000" dirty="0" smtClean="0"/>
          </a:p>
          <a:p>
            <a:endParaRPr lang="es-MX" sz="2000" dirty="0"/>
          </a:p>
          <a:p>
            <a:r>
              <a:rPr lang="es-MX" sz="2000" dirty="0"/>
              <a:t>	Ingresos (del mes o del trimestre)</a:t>
            </a:r>
          </a:p>
          <a:p>
            <a:r>
              <a:rPr lang="es-MX" sz="2000" dirty="0"/>
              <a:t>Menos	Deducciones autorizadas (del mes o del trimestre)</a:t>
            </a:r>
          </a:p>
          <a:p>
            <a:r>
              <a:rPr lang="es-MX" sz="2000" dirty="0"/>
              <a:t>	Diferencia (base)</a:t>
            </a:r>
          </a:p>
          <a:p>
            <a:r>
              <a:rPr lang="es-MX" sz="2000" dirty="0"/>
              <a:t>	tarifa mensual o trimestral</a:t>
            </a:r>
          </a:p>
          <a:p>
            <a:r>
              <a:rPr lang="es-MX" sz="2000" dirty="0"/>
              <a:t>	ISR de mes o trimestre</a:t>
            </a:r>
          </a:p>
          <a:p>
            <a:r>
              <a:rPr lang="es-MX" sz="2000" dirty="0"/>
              <a:t>Menos	Retenciones (10% si el arrendatario es Persona moral</a:t>
            </a:r>
            <a:r>
              <a:rPr lang="es-MX" sz="2000" dirty="0" smtClean="0"/>
              <a:t>)</a:t>
            </a:r>
            <a:endParaRPr lang="es-MX" sz="2000" dirty="0">
              <a:solidFill>
                <a:srgbClr val="FF0000"/>
              </a:solidFill>
            </a:endParaRPr>
          </a:p>
          <a:p>
            <a:r>
              <a:rPr lang="es-MX" sz="2000" dirty="0"/>
              <a:t>	Pago provisional a enterar</a:t>
            </a:r>
          </a:p>
          <a:p>
            <a:endParaRPr lang="es-MX" sz="2000" dirty="0"/>
          </a:p>
          <a:p>
            <a:endParaRPr lang="es-MX" sz="2000" dirty="0" smtClean="0"/>
          </a:p>
          <a:p>
            <a:endParaRPr lang="es-MX" sz="2000" dirty="0"/>
          </a:p>
          <a:p>
            <a:endParaRPr lang="es-MX" dirty="0"/>
          </a:p>
        </p:txBody>
      </p:sp>
    </p:spTree>
    <p:extLst>
      <p:ext uri="{BB962C8B-B14F-4D97-AF65-F5344CB8AC3E}">
        <p14:creationId xmlns:p14="http://schemas.microsoft.com/office/powerpoint/2010/main" val="91986477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899592" y="980728"/>
            <a:ext cx="7488832" cy="3570208"/>
          </a:xfrm>
          <a:prstGeom prst="rect">
            <a:avLst/>
          </a:prstGeom>
          <a:noFill/>
        </p:spPr>
        <p:txBody>
          <a:bodyPr wrap="square" rtlCol="0">
            <a:spAutoFit/>
          </a:bodyPr>
          <a:lstStyle/>
          <a:p>
            <a:r>
              <a:rPr lang="es-MX" sz="2800" b="1" dirty="0"/>
              <a:t>Opción para presentar el último pago provisional</a:t>
            </a:r>
          </a:p>
          <a:p>
            <a:endParaRPr lang="es-MX" dirty="0"/>
          </a:p>
          <a:p>
            <a:endParaRPr lang="es-MX" dirty="0" smtClean="0"/>
          </a:p>
          <a:p>
            <a:endParaRPr lang="es-MX" dirty="0"/>
          </a:p>
          <a:p>
            <a:pPr algn="just"/>
            <a:r>
              <a:rPr lang="es-MX" sz="2400" dirty="0">
                <a:latin typeface="Arial" panose="020B0604020202020204" pitchFamily="34" charset="0"/>
                <a:cs typeface="Arial" panose="020B0604020202020204" pitchFamily="34" charset="0"/>
              </a:rPr>
              <a:t>El último pago provisional se puede determinar sumando los ingresos de todo el año menos las deducciones de todo el año y acreditando, se aplica la tarifa anual y contra el resultado de acreditan los pagos provisionales efectuados con anterioridad    (RLISR</a:t>
            </a:r>
            <a:r>
              <a:rPr lang="es-MX" dirty="0"/>
              <a:t>)</a:t>
            </a:r>
          </a:p>
        </p:txBody>
      </p:sp>
    </p:spTree>
    <p:extLst>
      <p:ext uri="{BB962C8B-B14F-4D97-AF65-F5344CB8AC3E}">
        <p14:creationId xmlns:p14="http://schemas.microsoft.com/office/powerpoint/2010/main" val="378529526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59632" y="620688"/>
            <a:ext cx="6552728" cy="51387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55301697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CuadroTexto"/>
          <p:cNvSpPr txBox="1"/>
          <p:nvPr/>
        </p:nvSpPr>
        <p:spPr>
          <a:xfrm>
            <a:off x="323528" y="829736"/>
            <a:ext cx="8424936" cy="3970318"/>
          </a:xfrm>
          <a:prstGeom prst="rect">
            <a:avLst/>
          </a:prstGeom>
          <a:noFill/>
        </p:spPr>
        <p:txBody>
          <a:bodyPr wrap="square" rtlCol="0">
            <a:spAutoFit/>
          </a:bodyPr>
          <a:lstStyle/>
          <a:p>
            <a:r>
              <a:rPr lang="es-MX" sz="2800" b="1" dirty="0">
                <a:latin typeface="Arial" pitchFamily="34" charset="0"/>
                <a:cs typeface="Arial" pitchFamily="34" charset="0"/>
              </a:rPr>
              <a:t>Bibliografía </a:t>
            </a:r>
            <a:r>
              <a:rPr lang="es-MX" sz="2800" b="1" dirty="0" smtClean="0">
                <a:latin typeface="Arial" pitchFamily="34" charset="0"/>
                <a:cs typeface="Arial" pitchFamily="34" charset="0"/>
              </a:rPr>
              <a:t>del tema:</a:t>
            </a:r>
          </a:p>
          <a:p>
            <a:endParaRPr lang="es-MX" sz="2800" b="1" dirty="0" smtClean="0">
              <a:latin typeface="Arial" pitchFamily="34" charset="0"/>
              <a:cs typeface="Arial" pitchFamily="34" charset="0"/>
            </a:endParaRPr>
          </a:p>
          <a:p>
            <a:endParaRPr lang="es-MX" sz="2800" b="1" dirty="0">
              <a:latin typeface="Arial" pitchFamily="34" charset="0"/>
              <a:cs typeface="Arial" pitchFamily="34" charset="0"/>
            </a:endParaRPr>
          </a:p>
          <a:p>
            <a:r>
              <a:rPr lang="es-MX" sz="2000" dirty="0">
                <a:latin typeface="Arial" panose="020B0604020202020204" pitchFamily="34" charset="0"/>
                <a:cs typeface="Arial" pitchFamily="34" charset="0"/>
              </a:rPr>
              <a:t>diputados, C. d. (2014). Ley del Impuesto sobre la Renta. México: </a:t>
            </a:r>
            <a:r>
              <a:rPr lang="es-MX" sz="2000" dirty="0" err="1">
                <a:latin typeface="Arial" pitchFamily="34" charset="0"/>
                <a:cs typeface="Arial" pitchFamily="34" charset="0"/>
              </a:rPr>
              <a:t>Taxxx</a:t>
            </a:r>
            <a:r>
              <a:rPr lang="es-MX" sz="2000" dirty="0" smtClean="0">
                <a:latin typeface="Arial" pitchFamily="34" charset="0"/>
                <a:cs typeface="Arial" pitchFamily="34" charset="0"/>
              </a:rPr>
              <a:t>.</a:t>
            </a:r>
          </a:p>
          <a:p>
            <a:endParaRPr lang="es-MX" sz="2000" dirty="0">
              <a:latin typeface="Arial" pitchFamily="34" charset="0"/>
              <a:cs typeface="Arial" pitchFamily="34" charset="0"/>
            </a:endParaRPr>
          </a:p>
          <a:p>
            <a:r>
              <a:rPr lang="es-MX" sz="2000" dirty="0">
                <a:latin typeface="Arial" pitchFamily="34" charset="0"/>
                <a:cs typeface="Arial" pitchFamily="34" charset="0"/>
              </a:rPr>
              <a:t>diputados, C. d. (2014). </a:t>
            </a:r>
            <a:r>
              <a:rPr lang="es-MX" sz="2000" dirty="0" smtClean="0">
                <a:latin typeface="Arial" pitchFamily="34" charset="0"/>
                <a:cs typeface="Arial" pitchFamily="34" charset="0"/>
              </a:rPr>
              <a:t>Reglamento de la Ley </a:t>
            </a:r>
            <a:r>
              <a:rPr lang="es-MX" sz="2000" dirty="0">
                <a:latin typeface="Arial" pitchFamily="34" charset="0"/>
                <a:cs typeface="Arial" pitchFamily="34" charset="0"/>
              </a:rPr>
              <a:t>del Impuesto sobre la Renta. México: </a:t>
            </a:r>
            <a:r>
              <a:rPr lang="es-MX" sz="2000" dirty="0" err="1">
                <a:latin typeface="Arial" pitchFamily="34" charset="0"/>
                <a:cs typeface="Arial" pitchFamily="34" charset="0"/>
              </a:rPr>
              <a:t>Taxxx</a:t>
            </a:r>
            <a:r>
              <a:rPr lang="es-MX" sz="2000" dirty="0" smtClean="0">
                <a:latin typeface="Arial" pitchFamily="34" charset="0"/>
                <a:cs typeface="Arial" pitchFamily="34" charset="0"/>
              </a:rPr>
              <a:t>.</a:t>
            </a:r>
          </a:p>
          <a:p>
            <a:endParaRPr lang="es-MX" sz="2000" dirty="0" smtClean="0">
              <a:latin typeface="Arial" pitchFamily="34" charset="0"/>
              <a:cs typeface="Arial" pitchFamily="34" charset="0"/>
            </a:endParaRPr>
          </a:p>
          <a:p>
            <a:r>
              <a:rPr lang="es-MX" sz="2000" dirty="0">
                <a:latin typeface="Arial" pitchFamily="34" charset="0"/>
                <a:cs typeface="Arial" pitchFamily="34" charset="0"/>
              </a:rPr>
              <a:t>Público, S. d. (30 de Diciembre de 2013). </a:t>
            </a:r>
            <a:r>
              <a:rPr lang="es-MX" sz="2000" dirty="0" smtClean="0">
                <a:latin typeface="Arial" pitchFamily="34" charset="0"/>
                <a:cs typeface="Arial" pitchFamily="34" charset="0"/>
              </a:rPr>
              <a:t>Resolución </a:t>
            </a:r>
            <a:r>
              <a:rPr lang="es-MX" sz="2000" dirty="0">
                <a:latin typeface="Arial" pitchFamily="34" charset="0"/>
                <a:cs typeface="Arial" pitchFamily="34" charset="0"/>
              </a:rPr>
              <a:t>Miscelánea Fiscal 2014. México, Distrito Federal.</a:t>
            </a:r>
            <a:endParaRPr lang="es-MX" sz="2000" dirty="0" smtClean="0">
              <a:latin typeface="Arial" pitchFamily="34" charset="0"/>
              <a:cs typeface="Arial" pitchFamily="34" charset="0"/>
            </a:endParaRPr>
          </a:p>
          <a:p>
            <a:endParaRPr lang="es-ES" sz="2800" b="1" dirty="0">
              <a:latin typeface="Arial" pitchFamily="34" charset="0"/>
              <a:cs typeface="Arial" pitchFamily="34" charset="0"/>
            </a:endParaRPr>
          </a:p>
        </p:txBody>
      </p:sp>
    </p:spTree>
    <p:extLst>
      <p:ext uri="{BB962C8B-B14F-4D97-AF65-F5344CB8AC3E}">
        <p14:creationId xmlns:p14="http://schemas.microsoft.com/office/powerpoint/2010/main" val="360035276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CuadroTexto"/>
          <p:cNvSpPr txBox="1"/>
          <p:nvPr/>
        </p:nvSpPr>
        <p:spPr>
          <a:xfrm>
            <a:off x="467544" y="1340768"/>
            <a:ext cx="8208663" cy="2677656"/>
          </a:xfrm>
          <a:prstGeom prst="rect">
            <a:avLst/>
          </a:prstGeom>
          <a:noFill/>
        </p:spPr>
        <p:txBody>
          <a:bodyPr wrap="square" rtlCol="0">
            <a:spAutoFit/>
          </a:bodyPr>
          <a:lstStyle/>
          <a:p>
            <a:pPr algn="just"/>
            <a:r>
              <a:rPr lang="es-MX" sz="2800" b="1" dirty="0" smtClean="0">
                <a:latin typeface="Arial" pitchFamily="34" charset="0"/>
                <a:cs typeface="Arial" pitchFamily="34" charset="0"/>
              </a:rPr>
              <a:t>Tema: </a:t>
            </a:r>
          </a:p>
          <a:p>
            <a:pPr algn="just"/>
            <a:endParaRPr lang="es-MX" sz="2800" b="1" dirty="0">
              <a:latin typeface="Arial" pitchFamily="34" charset="0"/>
              <a:cs typeface="Arial" pitchFamily="34" charset="0"/>
            </a:endParaRPr>
          </a:p>
          <a:p>
            <a:pPr algn="just"/>
            <a:r>
              <a:rPr lang="es-MX" sz="2800" b="1" dirty="0" smtClean="0">
                <a:latin typeface="Arial" pitchFamily="34" charset="0"/>
                <a:cs typeface="Arial" pitchFamily="34" charset="0"/>
              </a:rPr>
              <a:t>Ingresos por arrendamiento y en general por otorgar el uso o goce temporal de bienes inmuebles</a:t>
            </a:r>
          </a:p>
          <a:p>
            <a:pPr algn="just"/>
            <a:endParaRPr lang="es-MX" sz="2800" b="1"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683568" y="908720"/>
            <a:ext cx="7776864" cy="4401205"/>
          </a:xfrm>
          <a:prstGeom prst="rect">
            <a:avLst/>
          </a:prstGeom>
          <a:noFill/>
        </p:spPr>
        <p:txBody>
          <a:bodyPr wrap="square" rtlCol="0">
            <a:spAutoFit/>
          </a:bodyPr>
          <a:lstStyle/>
          <a:p>
            <a:r>
              <a:rPr lang="es-MX" sz="2800" b="1" dirty="0" smtClean="0">
                <a:latin typeface="Arial" panose="020B0604020202020204" pitchFamily="34" charset="0"/>
                <a:cs typeface="Arial" panose="020B0604020202020204" pitchFamily="34" charset="0"/>
              </a:rPr>
              <a:t>Resumen</a:t>
            </a:r>
          </a:p>
          <a:p>
            <a:endParaRPr lang="es-MX" dirty="0" smtClean="0"/>
          </a:p>
          <a:p>
            <a:endParaRPr lang="es-MX" dirty="0"/>
          </a:p>
          <a:p>
            <a:pPr algn="just"/>
            <a:r>
              <a:rPr lang="es-MX" sz="2400" dirty="0" smtClean="0">
                <a:latin typeface="Arial" panose="020B0604020202020204" pitchFamily="34" charset="0"/>
                <a:cs typeface="Arial" panose="020B0604020202020204" pitchFamily="34" charset="0"/>
              </a:rPr>
              <a:t>En el presente material se aborda de una forma muy general la mecánica para la determinación del Impuesto Sobre la Renta de personas físicas que obtienen ingresos por arrendamiento;  los conceptos que se consideran ingresos, las deducciones, el proceso para determinar el pago provisional y finalmente la determinación del impuesto anual en un ejercicio práctico.</a:t>
            </a:r>
          </a:p>
          <a:p>
            <a:pPr algn="just"/>
            <a:endParaRPr lang="es-MX"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4521408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713990" y="506873"/>
            <a:ext cx="7344816" cy="2677656"/>
          </a:xfrm>
          <a:prstGeom prst="rect">
            <a:avLst/>
          </a:prstGeom>
          <a:noFill/>
        </p:spPr>
        <p:txBody>
          <a:bodyPr wrap="square" rtlCol="0">
            <a:spAutoFit/>
          </a:bodyPr>
          <a:lstStyle/>
          <a:p>
            <a:r>
              <a:rPr lang="es-MX" sz="2800" b="1" dirty="0" err="1" smtClean="0"/>
              <a:t>Abstract</a:t>
            </a:r>
            <a:endParaRPr lang="es-MX" sz="2800" b="1" dirty="0" smtClean="0"/>
          </a:p>
          <a:p>
            <a:endParaRPr lang="es-MX" sz="2800" b="1" dirty="0"/>
          </a:p>
          <a:p>
            <a:endParaRPr lang="es-MX" sz="2800" b="1" dirty="0" smtClean="0"/>
          </a:p>
          <a:p>
            <a:endParaRPr lang="es-MX" sz="2800" b="1" dirty="0"/>
          </a:p>
          <a:p>
            <a:endParaRPr lang="es-MX" sz="2800" b="1" dirty="0" smtClean="0"/>
          </a:p>
          <a:p>
            <a:endParaRPr lang="es-MX" sz="2800" b="1" dirty="0"/>
          </a:p>
        </p:txBody>
      </p:sp>
      <p:sp>
        <p:nvSpPr>
          <p:cNvPr id="3" name="2 CuadroTexto"/>
          <p:cNvSpPr txBox="1"/>
          <p:nvPr/>
        </p:nvSpPr>
        <p:spPr>
          <a:xfrm>
            <a:off x="899592" y="2204864"/>
            <a:ext cx="7704856" cy="2308324"/>
          </a:xfrm>
          <a:prstGeom prst="rect">
            <a:avLst/>
          </a:prstGeom>
          <a:noFill/>
        </p:spPr>
        <p:txBody>
          <a:bodyPr wrap="square" rtlCol="0">
            <a:spAutoFit/>
          </a:bodyPr>
          <a:lstStyle/>
          <a:p>
            <a:pPr algn="just"/>
            <a:r>
              <a:rPr lang="en-US" sz="2400" dirty="0">
                <a:latin typeface="Arial" panose="020B0604020202020204" pitchFamily="34" charset="0"/>
                <a:cs typeface="Arial" panose="020B0604020202020204" pitchFamily="34" charset="0"/>
              </a:rPr>
              <a:t>In the present material is approached in a very general way the mechanics for determining the income tax for individuals who earn rental income, concepts that are considered income, deductions, the process of determining the provisional payment and finally the determining the annual tax on a practical exercise</a:t>
            </a:r>
          </a:p>
        </p:txBody>
      </p:sp>
    </p:spTree>
    <p:extLst>
      <p:ext uri="{BB962C8B-B14F-4D97-AF65-F5344CB8AC3E}">
        <p14:creationId xmlns:p14="http://schemas.microsoft.com/office/powerpoint/2010/main" val="37082456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755576" y="764704"/>
            <a:ext cx="7704856" cy="4093428"/>
          </a:xfrm>
          <a:prstGeom prst="rect">
            <a:avLst/>
          </a:prstGeom>
          <a:noFill/>
        </p:spPr>
        <p:txBody>
          <a:bodyPr wrap="square" rtlCol="0">
            <a:spAutoFit/>
          </a:bodyPr>
          <a:lstStyle/>
          <a:p>
            <a:r>
              <a:rPr lang="es-MX" sz="2800" b="1" dirty="0">
                <a:latin typeface="Arial" panose="020B0604020202020204" pitchFamily="34" charset="0"/>
                <a:cs typeface="Arial" panose="020B0604020202020204" pitchFamily="34" charset="0"/>
              </a:rPr>
              <a:t>Palabras </a:t>
            </a:r>
            <a:r>
              <a:rPr lang="es-MX" sz="2800" b="1" dirty="0" smtClean="0">
                <a:latin typeface="Arial" panose="020B0604020202020204" pitchFamily="34" charset="0"/>
                <a:cs typeface="Arial" panose="020B0604020202020204" pitchFamily="34" charset="0"/>
              </a:rPr>
              <a:t>clave</a:t>
            </a:r>
          </a:p>
          <a:p>
            <a:endParaRPr lang="es-MX" sz="2800" b="1" dirty="0" smtClean="0"/>
          </a:p>
          <a:p>
            <a:endParaRPr lang="es-MX" sz="2800" b="1" dirty="0"/>
          </a:p>
          <a:p>
            <a:pPr marL="457200" indent="-457200">
              <a:buFont typeface="Wingdings" panose="05000000000000000000" pitchFamily="2" charset="2"/>
              <a:buChar char="Ø"/>
            </a:pPr>
            <a:r>
              <a:rPr lang="es-MX" sz="2400" dirty="0" smtClean="0">
                <a:latin typeface="Arial" panose="020B0604020202020204" pitchFamily="34" charset="0"/>
                <a:cs typeface="Arial" panose="020B0604020202020204" pitchFamily="34" charset="0"/>
              </a:rPr>
              <a:t>Arrendamiento</a:t>
            </a:r>
          </a:p>
          <a:p>
            <a:pPr marL="457200" indent="-457200">
              <a:buFont typeface="Wingdings" panose="05000000000000000000" pitchFamily="2" charset="2"/>
              <a:buChar char="Ø"/>
            </a:pPr>
            <a:r>
              <a:rPr lang="es-MX" sz="2400" dirty="0" smtClean="0">
                <a:latin typeface="Arial" panose="020B0604020202020204" pitchFamily="34" charset="0"/>
                <a:cs typeface="Arial" panose="020B0604020202020204" pitchFamily="34" charset="0"/>
              </a:rPr>
              <a:t>Sub arrendamiento</a:t>
            </a:r>
          </a:p>
          <a:p>
            <a:pPr marL="457200" indent="-457200">
              <a:buFont typeface="Wingdings" panose="05000000000000000000" pitchFamily="2" charset="2"/>
              <a:buChar char="Ø"/>
            </a:pPr>
            <a:r>
              <a:rPr lang="es-MX" sz="2400" dirty="0" smtClean="0">
                <a:latin typeface="Arial" panose="020B0604020202020204" pitchFamily="34" charset="0"/>
                <a:cs typeface="Arial" panose="020B0604020202020204" pitchFamily="34" charset="0"/>
              </a:rPr>
              <a:t>Ingresos</a:t>
            </a:r>
          </a:p>
          <a:p>
            <a:pPr marL="457200" indent="-457200">
              <a:buFont typeface="Wingdings" panose="05000000000000000000" pitchFamily="2" charset="2"/>
              <a:buChar char="Ø"/>
            </a:pPr>
            <a:r>
              <a:rPr lang="es-MX" sz="2400" dirty="0" smtClean="0">
                <a:latin typeface="Arial" panose="020B0604020202020204" pitchFamily="34" charset="0"/>
                <a:cs typeface="Arial" panose="020B0604020202020204" pitchFamily="34" charset="0"/>
              </a:rPr>
              <a:t>Deducciones</a:t>
            </a:r>
          </a:p>
          <a:p>
            <a:pPr marL="457200" indent="-457200">
              <a:buFont typeface="Wingdings" panose="05000000000000000000" pitchFamily="2" charset="2"/>
              <a:buChar char="Ø"/>
            </a:pPr>
            <a:r>
              <a:rPr lang="es-MX" sz="2400" dirty="0" smtClean="0">
                <a:latin typeface="Arial" panose="020B0604020202020204" pitchFamily="34" charset="0"/>
                <a:cs typeface="Arial" panose="020B0604020202020204" pitchFamily="34" charset="0"/>
              </a:rPr>
              <a:t>Deducción opcional</a:t>
            </a:r>
          </a:p>
          <a:p>
            <a:pPr marL="457200" indent="-457200">
              <a:buFont typeface="Wingdings" panose="05000000000000000000" pitchFamily="2" charset="2"/>
              <a:buChar char="Ø"/>
            </a:pPr>
            <a:r>
              <a:rPr lang="es-MX" sz="2400" dirty="0" smtClean="0">
                <a:latin typeface="Arial" panose="020B0604020202020204" pitchFamily="34" charset="0"/>
                <a:cs typeface="Arial" panose="020B0604020202020204" pitchFamily="34" charset="0"/>
              </a:rPr>
              <a:t>Pago provisional</a:t>
            </a:r>
          </a:p>
          <a:p>
            <a:pPr marL="457200" indent="-457200">
              <a:buFont typeface="Wingdings" panose="05000000000000000000" pitchFamily="2" charset="2"/>
              <a:buChar char="Ø"/>
            </a:pPr>
            <a:r>
              <a:rPr lang="es-MX" sz="2400" dirty="0" smtClean="0">
                <a:latin typeface="Arial" panose="020B0604020202020204" pitchFamily="34" charset="0"/>
                <a:cs typeface="Arial" panose="020B0604020202020204" pitchFamily="34" charset="0"/>
              </a:rPr>
              <a:t>Impuesto anual</a:t>
            </a:r>
            <a:endParaRPr lang="es-MX"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65653965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971600" y="764704"/>
            <a:ext cx="7128792" cy="3939540"/>
          </a:xfrm>
          <a:prstGeom prst="rect">
            <a:avLst/>
          </a:prstGeom>
          <a:noFill/>
        </p:spPr>
        <p:txBody>
          <a:bodyPr wrap="square" rtlCol="0">
            <a:spAutoFit/>
          </a:bodyPr>
          <a:lstStyle/>
          <a:p>
            <a:r>
              <a:rPr lang="es-MX" sz="2800" b="1" dirty="0" err="1" smtClean="0">
                <a:latin typeface="Arial" panose="020B0604020202020204" pitchFamily="34" charset="0"/>
                <a:cs typeface="Arial" panose="020B0604020202020204" pitchFamily="34" charset="0"/>
              </a:rPr>
              <a:t>Keywords</a:t>
            </a:r>
            <a:endParaRPr lang="es-MX" sz="2800" b="1" dirty="0" smtClean="0">
              <a:latin typeface="Arial" panose="020B0604020202020204" pitchFamily="34" charset="0"/>
              <a:cs typeface="Arial" panose="020B0604020202020204" pitchFamily="34" charset="0"/>
            </a:endParaRPr>
          </a:p>
          <a:p>
            <a:endParaRPr lang="es-MX" b="1" dirty="0"/>
          </a:p>
          <a:p>
            <a:endParaRPr lang="es-MX" b="1" dirty="0" smtClean="0"/>
          </a:p>
          <a:p>
            <a:endParaRPr lang="es-MX" b="1" dirty="0"/>
          </a:p>
          <a:p>
            <a:pPr marL="342900" indent="-342900">
              <a:buFont typeface="Wingdings" panose="05000000000000000000" pitchFamily="2" charset="2"/>
              <a:buChar char="Ø"/>
            </a:pPr>
            <a:r>
              <a:rPr lang="en-US" sz="2400" dirty="0">
                <a:latin typeface="Arial" panose="020B0604020202020204" pitchFamily="34" charset="0"/>
                <a:cs typeface="Arial" panose="020B0604020202020204" pitchFamily="34" charset="0"/>
              </a:rPr>
              <a:t>lease </a:t>
            </a:r>
          </a:p>
          <a:p>
            <a:pPr marL="342900" indent="-342900">
              <a:buFont typeface="Wingdings" panose="05000000000000000000" pitchFamily="2" charset="2"/>
              <a:buChar char="Ø"/>
            </a:pPr>
            <a:r>
              <a:rPr lang="en-US" sz="2400" dirty="0">
                <a:latin typeface="Arial" panose="020B0604020202020204" pitchFamily="34" charset="0"/>
                <a:cs typeface="Arial" panose="020B0604020202020204" pitchFamily="34" charset="0"/>
              </a:rPr>
              <a:t>sub lease </a:t>
            </a:r>
          </a:p>
          <a:p>
            <a:pPr marL="342900" indent="-342900">
              <a:buFont typeface="Wingdings" panose="05000000000000000000" pitchFamily="2" charset="2"/>
              <a:buChar char="Ø"/>
            </a:pPr>
            <a:r>
              <a:rPr lang="en-US" sz="2400" dirty="0">
                <a:latin typeface="Arial" panose="020B0604020202020204" pitchFamily="34" charset="0"/>
                <a:cs typeface="Arial" panose="020B0604020202020204" pitchFamily="34" charset="0"/>
              </a:rPr>
              <a:t>income </a:t>
            </a:r>
          </a:p>
          <a:p>
            <a:pPr marL="342900" indent="-342900">
              <a:buFont typeface="Wingdings" panose="05000000000000000000" pitchFamily="2" charset="2"/>
              <a:buChar char="Ø"/>
            </a:pPr>
            <a:r>
              <a:rPr lang="en-US" sz="2400" dirty="0">
                <a:latin typeface="Arial" panose="020B0604020202020204" pitchFamily="34" charset="0"/>
                <a:cs typeface="Arial" panose="020B0604020202020204" pitchFamily="34" charset="0"/>
              </a:rPr>
              <a:t>deductions </a:t>
            </a:r>
          </a:p>
          <a:p>
            <a:pPr marL="342900" indent="-342900">
              <a:buFont typeface="Wingdings" panose="05000000000000000000" pitchFamily="2" charset="2"/>
              <a:buChar char="Ø"/>
            </a:pPr>
            <a:r>
              <a:rPr lang="en-US" sz="2400" dirty="0">
                <a:latin typeface="Arial" panose="020B0604020202020204" pitchFamily="34" charset="0"/>
                <a:cs typeface="Arial" panose="020B0604020202020204" pitchFamily="34" charset="0"/>
              </a:rPr>
              <a:t>optional deduction </a:t>
            </a:r>
          </a:p>
          <a:p>
            <a:pPr marL="342900" indent="-342900">
              <a:buFont typeface="Wingdings" panose="05000000000000000000" pitchFamily="2" charset="2"/>
              <a:buChar char="Ø"/>
            </a:pPr>
            <a:r>
              <a:rPr lang="en-US" sz="2400" dirty="0">
                <a:latin typeface="Arial" panose="020B0604020202020204" pitchFamily="34" charset="0"/>
                <a:cs typeface="Arial" panose="020B0604020202020204" pitchFamily="34" charset="0"/>
              </a:rPr>
              <a:t>interim payment </a:t>
            </a:r>
          </a:p>
          <a:p>
            <a:pPr marL="342900" indent="-342900">
              <a:buFont typeface="Wingdings" panose="05000000000000000000" pitchFamily="2" charset="2"/>
              <a:buChar char="Ø"/>
            </a:pPr>
            <a:r>
              <a:rPr lang="en-US" sz="2400" dirty="0">
                <a:latin typeface="Arial" panose="020B0604020202020204" pitchFamily="34" charset="0"/>
                <a:cs typeface="Arial" panose="020B0604020202020204" pitchFamily="34" charset="0"/>
              </a:rPr>
              <a:t>annual tax</a:t>
            </a:r>
            <a:endParaRPr lang="es-MX"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0032913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bg1">
                <a:tint val="40000"/>
                <a:satMod val="350000"/>
              </a:schemeClr>
            </a:gs>
            <a:gs pos="40000">
              <a:schemeClr val="bg1">
                <a:tint val="45000"/>
                <a:shade val="99000"/>
                <a:satMod val="350000"/>
              </a:schemeClr>
            </a:gs>
            <a:gs pos="100000">
              <a:schemeClr val="bg1">
                <a:shade val="20000"/>
                <a:satMod val="255000"/>
              </a:schemeClr>
            </a:gs>
          </a:gsLst>
          <a:path path="circle">
            <a:fillToRect r="100000" b="100000"/>
          </a:path>
          <a:tileRect l="-100000" t="-100000"/>
        </a:gradFill>
        <a:effectLst/>
      </p:bgPr>
    </p:bg>
    <p:spTree>
      <p:nvGrpSpPr>
        <p:cNvPr id="1" name=""/>
        <p:cNvGrpSpPr/>
        <p:nvPr/>
      </p:nvGrpSpPr>
      <p:grpSpPr>
        <a:xfrm>
          <a:off x="0" y="0"/>
          <a:ext cx="0" cy="0"/>
          <a:chOff x="0" y="0"/>
          <a:chExt cx="0" cy="0"/>
        </a:xfrm>
      </p:grpSpPr>
      <p:sp>
        <p:nvSpPr>
          <p:cNvPr id="3" name="2 CuadroTexto"/>
          <p:cNvSpPr txBox="1"/>
          <p:nvPr/>
        </p:nvSpPr>
        <p:spPr>
          <a:xfrm>
            <a:off x="727120" y="476672"/>
            <a:ext cx="7632848" cy="4216539"/>
          </a:xfrm>
          <a:prstGeom prst="rect">
            <a:avLst/>
          </a:prstGeom>
          <a:noFill/>
        </p:spPr>
        <p:txBody>
          <a:bodyPr wrap="square" rtlCol="0">
            <a:spAutoFit/>
          </a:bodyPr>
          <a:lstStyle/>
          <a:p>
            <a:r>
              <a:rPr lang="es-MX" sz="2800" b="1" dirty="0">
                <a:latin typeface="Arial" pitchFamily="34" charset="0"/>
                <a:cs typeface="Arial" pitchFamily="34" charset="0"/>
              </a:rPr>
              <a:t>Objetivo general</a:t>
            </a:r>
            <a:r>
              <a:rPr lang="es-MX" sz="2800" b="1" dirty="0" smtClean="0">
                <a:latin typeface="Arial" pitchFamily="34" charset="0"/>
                <a:cs typeface="Arial" pitchFamily="34" charset="0"/>
              </a:rPr>
              <a:t>:</a:t>
            </a:r>
          </a:p>
          <a:p>
            <a:endParaRPr lang="es-MX" sz="2800" b="1" dirty="0">
              <a:latin typeface="Arial" pitchFamily="34" charset="0"/>
              <a:cs typeface="Arial" pitchFamily="34" charset="0"/>
            </a:endParaRPr>
          </a:p>
          <a:p>
            <a:endParaRPr lang="es-MX" sz="2800" b="1" dirty="0">
              <a:latin typeface="Arial" pitchFamily="34" charset="0"/>
              <a:cs typeface="Arial" pitchFamily="34" charset="0"/>
            </a:endParaRPr>
          </a:p>
          <a:p>
            <a:endParaRPr lang="es-MX" sz="2800" b="1" dirty="0" smtClean="0">
              <a:latin typeface="Arial" pitchFamily="34" charset="0"/>
              <a:cs typeface="Arial" pitchFamily="34" charset="0"/>
            </a:endParaRPr>
          </a:p>
          <a:p>
            <a:pPr algn="just"/>
            <a:r>
              <a:rPr lang="es-MX" sz="2400" dirty="0">
                <a:latin typeface="Arial" pitchFamily="34" charset="0"/>
                <a:cs typeface="Arial" pitchFamily="34" charset="0"/>
              </a:rPr>
              <a:t>Determinar de manera adecuada cada uno de los impuestos a los que se encuentren sujetas las Personas Físicas en función de los ingresos que obtengan</a:t>
            </a:r>
            <a:r>
              <a:rPr lang="es-MX" sz="2800" b="1" dirty="0">
                <a:latin typeface="Arial" pitchFamily="34" charset="0"/>
                <a:cs typeface="Arial" pitchFamily="34" charset="0"/>
              </a:rPr>
              <a:t>.</a:t>
            </a:r>
          </a:p>
          <a:p>
            <a:endParaRPr lang="es-MX" sz="2800" b="1" dirty="0">
              <a:latin typeface="Arial" pitchFamily="34" charset="0"/>
              <a:cs typeface="Arial" pitchFamily="34" charset="0"/>
            </a:endParaRPr>
          </a:p>
          <a:p>
            <a:endParaRPr lang="es-MX" sz="2800" b="1"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CuadroTexto"/>
          <p:cNvSpPr txBox="1"/>
          <p:nvPr/>
        </p:nvSpPr>
        <p:spPr>
          <a:xfrm>
            <a:off x="455326" y="620688"/>
            <a:ext cx="8280920" cy="5386090"/>
          </a:xfrm>
          <a:prstGeom prst="rect">
            <a:avLst/>
          </a:prstGeom>
          <a:noFill/>
        </p:spPr>
        <p:txBody>
          <a:bodyPr wrap="square" rtlCol="0">
            <a:spAutoFit/>
          </a:bodyPr>
          <a:lstStyle/>
          <a:p>
            <a:r>
              <a:rPr lang="es-MX" sz="2800" b="1" dirty="0">
                <a:latin typeface="Arial" pitchFamily="34" charset="0"/>
                <a:cs typeface="Arial" pitchFamily="34" charset="0"/>
              </a:rPr>
              <a:t>Nombre de la unidad</a:t>
            </a:r>
            <a:r>
              <a:rPr lang="es-MX" sz="2800" b="1" dirty="0" smtClean="0">
                <a:latin typeface="Arial" pitchFamily="34" charset="0"/>
                <a:cs typeface="Arial" pitchFamily="34" charset="0"/>
              </a:rPr>
              <a:t>:</a:t>
            </a:r>
          </a:p>
          <a:p>
            <a:endParaRPr lang="es-MX" sz="2800" b="1" dirty="0">
              <a:latin typeface="Arial" pitchFamily="34" charset="0"/>
              <a:cs typeface="Arial" pitchFamily="34" charset="0"/>
            </a:endParaRPr>
          </a:p>
          <a:p>
            <a:pPr algn="just"/>
            <a:r>
              <a:rPr lang="es-MX" sz="2800" b="1" dirty="0">
                <a:latin typeface="Arial" pitchFamily="34" charset="0"/>
                <a:cs typeface="Arial" pitchFamily="34" charset="0"/>
              </a:rPr>
              <a:t>UNIDAD I</a:t>
            </a:r>
            <a:r>
              <a:rPr lang="es-MX" sz="2800" dirty="0" smtClean="0">
                <a:latin typeface="Arial" pitchFamily="34" charset="0"/>
                <a:cs typeface="Arial" pitchFamily="34" charset="0"/>
              </a:rPr>
              <a:t>: </a:t>
            </a:r>
            <a:r>
              <a:rPr lang="es-MX" sz="2400" dirty="0" smtClean="0">
                <a:latin typeface="Arial" pitchFamily="34" charset="0"/>
                <a:cs typeface="Arial" pitchFamily="34" charset="0"/>
              </a:rPr>
              <a:t>Ingresos de los demás capítulos de del titulo iv de la ley del impuesto sobre la renta </a:t>
            </a:r>
          </a:p>
          <a:p>
            <a:pPr algn="ctr"/>
            <a:endParaRPr lang="es-MX" sz="2400" b="1" dirty="0">
              <a:latin typeface="Arial" pitchFamily="34" charset="0"/>
              <a:cs typeface="Arial" pitchFamily="34" charset="0"/>
            </a:endParaRPr>
          </a:p>
          <a:p>
            <a:endParaRPr lang="es-MX" sz="2800" b="1" dirty="0">
              <a:latin typeface="Arial" pitchFamily="34" charset="0"/>
              <a:cs typeface="Arial" pitchFamily="34" charset="0"/>
            </a:endParaRPr>
          </a:p>
          <a:p>
            <a:pPr algn="just"/>
            <a:r>
              <a:rPr lang="es-MX" sz="2800" b="1" dirty="0">
                <a:latin typeface="Arial" pitchFamily="34" charset="0"/>
                <a:cs typeface="Arial" pitchFamily="34" charset="0"/>
              </a:rPr>
              <a:t>Objetivo de la unidad</a:t>
            </a:r>
            <a:r>
              <a:rPr lang="es-MX" sz="2800" b="1" dirty="0" smtClean="0">
                <a:latin typeface="Arial" pitchFamily="34" charset="0"/>
                <a:cs typeface="Arial" pitchFamily="34" charset="0"/>
              </a:rPr>
              <a:t>: </a:t>
            </a:r>
            <a:r>
              <a:rPr lang="es-MX" sz="2400" dirty="0" smtClean="0">
                <a:latin typeface="Arial" pitchFamily="34" charset="0"/>
                <a:cs typeface="Arial" pitchFamily="34" charset="0"/>
              </a:rPr>
              <a:t>Que </a:t>
            </a:r>
            <a:r>
              <a:rPr lang="es-MX" sz="2400" dirty="0">
                <a:latin typeface="Arial" pitchFamily="34" charset="0"/>
                <a:cs typeface="Arial" pitchFamily="34" charset="0"/>
              </a:rPr>
              <a:t>el alumno identifique los ingresos por arrendamiento, por enajenación de bienes, por adquisición de bienes, por dividendos, por premios, por intereses y otros ingresos, y desarrolle los procedimientos para determinar de manera correcta el impuesto correspondiente a estos ingresos</a:t>
            </a:r>
          </a:p>
          <a:p>
            <a:endParaRPr lang="es-MX" sz="2800" b="1"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CuadroTexto"/>
          <p:cNvSpPr txBox="1"/>
          <p:nvPr/>
        </p:nvSpPr>
        <p:spPr>
          <a:xfrm>
            <a:off x="539552" y="764704"/>
            <a:ext cx="8059055" cy="5201424"/>
          </a:xfrm>
          <a:prstGeom prst="rect">
            <a:avLst/>
          </a:prstGeom>
          <a:noFill/>
        </p:spPr>
        <p:txBody>
          <a:bodyPr wrap="square" rtlCol="0">
            <a:spAutoFit/>
          </a:bodyPr>
          <a:lstStyle/>
          <a:p>
            <a:r>
              <a:rPr lang="es-MX" sz="2800" b="1" dirty="0" smtClean="0">
                <a:latin typeface="Arial" pitchFamily="34" charset="0"/>
                <a:cs typeface="Arial" pitchFamily="34" charset="0"/>
              </a:rPr>
              <a:t>Tema:</a:t>
            </a:r>
          </a:p>
          <a:p>
            <a:endParaRPr lang="es-MX" sz="2800" b="1" dirty="0">
              <a:latin typeface="Arial" pitchFamily="34" charset="0"/>
              <a:cs typeface="Arial" pitchFamily="34" charset="0"/>
            </a:endParaRPr>
          </a:p>
          <a:p>
            <a:r>
              <a:rPr lang="es-MX" sz="2800" dirty="0">
                <a:latin typeface="Arial" pitchFamily="34" charset="0"/>
                <a:cs typeface="Arial" pitchFamily="34" charset="0"/>
              </a:rPr>
              <a:t>3</a:t>
            </a:r>
            <a:r>
              <a:rPr lang="es-MX" sz="2800" dirty="0" smtClean="0">
                <a:latin typeface="Arial" pitchFamily="34" charset="0"/>
                <a:cs typeface="Arial" pitchFamily="34" charset="0"/>
              </a:rPr>
              <a:t>.1</a:t>
            </a:r>
            <a:r>
              <a:rPr lang="es-MX" sz="2800" dirty="0">
                <a:latin typeface="Arial" pitchFamily="34" charset="0"/>
                <a:cs typeface="Arial" pitchFamily="34" charset="0"/>
              </a:rPr>
              <a:t>. </a:t>
            </a:r>
            <a:r>
              <a:rPr lang="es-MX" sz="2800" dirty="0" smtClean="0">
                <a:latin typeface="Arial" pitchFamily="34" charset="0"/>
                <a:cs typeface="Arial" pitchFamily="34" charset="0"/>
              </a:rPr>
              <a:t>De los ingresos por arrendamiento</a:t>
            </a:r>
            <a:endParaRPr lang="es-MX" sz="2800" dirty="0">
              <a:latin typeface="Arial" pitchFamily="34" charset="0"/>
              <a:cs typeface="Arial" pitchFamily="34" charset="0"/>
            </a:endParaRPr>
          </a:p>
          <a:p>
            <a:endParaRPr lang="es-MX" sz="2800" b="1" dirty="0">
              <a:latin typeface="Arial" pitchFamily="34" charset="0"/>
              <a:cs typeface="Arial" pitchFamily="34" charset="0"/>
            </a:endParaRPr>
          </a:p>
          <a:p>
            <a:pPr algn="just"/>
            <a:r>
              <a:rPr lang="es-MX" sz="2800" b="1" dirty="0" smtClean="0">
                <a:latin typeface="Arial" pitchFamily="34" charset="0"/>
                <a:cs typeface="Arial" pitchFamily="34" charset="0"/>
              </a:rPr>
              <a:t>Introducción: </a:t>
            </a:r>
            <a:r>
              <a:rPr lang="es-MX" sz="2800" dirty="0">
                <a:latin typeface="Arial" pitchFamily="34" charset="0"/>
                <a:cs typeface="Arial" pitchFamily="34" charset="0"/>
              </a:rPr>
              <a:t> </a:t>
            </a:r>
            <a:r>
              <a:rPr lang="es-MX" sz="2800" dirty="0" smtClean="0">
                <a:latin typeface="Arial" pitchFamily="34" charset="0"/>
                <a:cs typeface="Arial" pitchFamily="34" charset="0"/>
              </a:rPr>
              <a:t>Uno de los ingresos que mas representativos de las personas físicas en México son aquellos que obtienen en su carácter de arrendadores o sub arrendadores de bienes inmuebles, la obtención de estos ingresos,  convierte a la persona física en sujeto del pago del Impuesto Sobre la Renta.</a:t>
            </a:r>
            <a:endParaRPr lang="es-MX" sz="2800" b="1" dirty="0" smtClean="0">
              <a:latin typeface="Arial" pitchFamily="34" charset="0"/>
              <a:cs typeface="Arial" pitchFamily="34" charset="0"/>
            </a:endParaRPr>
          </a:p>
          <a:p>
            <a:pPr algn="just"/>
            <a:endParaRPr lang="es-MX" sz="2400"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443</TotalTime>
  <Words>702</Words>
  <Application>Microsoft Office PowerPoint</Application>
  <PresentationFormat>Presentación en pantalla (4:3)</PresentationFormat>
  <Paragraphs>163</Paragraphs>
  <Slides>19</Slides>
  <Notes>0</Notes>
  <HiddenSlides>0</HiddenSlides>
  <MMClips>0</MMClips>
  <ScaleCrop>false</ScaleCrop>
  <HeadingPairs>
    <vt:vector size="4" baseType="variant">
      <vt:variant>
        <vt:lpstr>Tema</vt:lpstr>
      </vt:variant>
      <vt:variant>
        <vt:i4>1</vt:i4>
      </vt:variant>
      <vt:variant>
        <vt:lpstr>Títulos de diapositiva</vt:lpstr>
      </vt:variant>
      <vt:variant>
        <vt:i4>19</vt:i4>
      </vt:variant>
    </vt:vector>
  </HeadingPairs>
  <TitlesOfParts>
    <vt:vector size="20" baseType="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mas</dc:creator>
  <cp:lastModifiedBy>SICAF</cp:lastModifiedBy>
  <cp:revision>27</cp:revision>
  <dcterms:created xsi:type="dcterms:W3CDTF">2012-08-07T16:35:15Z</dcterms:created>
  <dcterms:modified xsi:type="dcterms:W3CDTF">2014-03-20T21:18:30Z</dcterms:modified>
</cp:coreProperties>
</file>